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67" r:id="rId2"/>
    <p:sldMasterId id="2147483668" r:id="rId3"/>
  </p:sldMasterIdLst>
  <p:notesMasterIdLst>
    <p:notesMasterId r:id="rId2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0E296E89-E5C1-4BF8-87CD-0017DC05C6AB}">
  <a:tblStyle styleId="{0E296E89-E5C1-4BF8-87CD-0017DC05C6AB}"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9" name="Shape 3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5" name="Shape 4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1" name="Shape 4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6" name="Shape 4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9" name="Shape 4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5" name="Shape 4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rtl="0">
              <a:spcBef>
                <a:spcPts val="0"/>
              </a:spcBef>
              <a:buClr>
                <a:schemeClr val="dk2"/>
              </a:buClr>
              <a:buNone/>
              <a:defRPr>
                <a:solidFill>
                  <a:schemeClr val="dk2"/>
                </a:solidFill>
              </a:defRPr>
            </a:lvl1pPr>
            <a:lvl2pPr algn="ctr" rtl="0">
              <a:spcBef>
                <a:spcPts val="0"/>
              </a:spcBef>
              <a:buClr>
                <a:schemeClr val="dk2"/>
              </a:buClr>
              <a:buSzPct val="100000"/>
              <a:buNone/>
              <a:defRPr sz="3000">
                <a:solidFill>
                  <a:schemeClr val="dk2"/>
                </a:solidFill>
              </a:defRPr>
            </a:lvl2pPr>
            <a:lvl3pPr algn="ctr" rtl="0">
              <a:spcBef>
                <a:spcPts val="0"/>
              </a:spcBef>
              <a:buClr>
                <a:schemeClr val="dk2"/>
              </a:buClr>
              <a:buSzPct val="100000"/>
              <a:buNone/>
              <a:defRPr sz="3000">
                <a:solidFill>
                  <a:schemeClr val="dk2"/>
                </a:solidFill>
              </a:defRPr>
            </a:lvl3pPr>
            <a:lvl4pPr algn="ctr" rtl="0">
              <a:spcBef>
                <a:spcPts val="0"/>
              </a:spcBef>
              <a:buClr>
                <a:schemeClr val="dk2"/>
              </a:buClr>
              <a:buSzPct val="100000"/>
              <a:buNone/>
              <a:defRPr sz="3000">
                <a:solidFill>
                  <a:schemeClr val="dk2"/>
                </a:solidFill>
              </a:defRPr>
            </a:lvl4pPr>
            <a:lvl5pPr algn="ctr" rtl="0">
              <a:spcBef>
                <a:spcPts val="0"/>
              </a:spcBef>
              <a:buClr>
                <a:schemeClr val="dk2"/>
              </a:buClr>
              <a:buSzPct val="100000"/>
              <a:buNone/>
              <a:defRPr sz="3000">
                <a:solidFill>
                  <a:schemeClr val="dk2"/>
                </a:solidFill>
              </a:defRPr>
            </a:lvl5pPr>
            <a:lvl6pPr algn="ctr" rtl="0">
              <a:spcBef>
                <a:spcPts val="0"/>
              </a:spcBef>
              <a:buClr>
                <a:schemeClr val="dk2"/>
              </a:buClr>
              <a:buSzPct val="100000"/>
              <a:buNone/>
              <a:defRPr sz="3000">
                <a:solidFill>
                  <a:schemeClr val="dk2"/>
                </a:solidFill>
              </a:defRPr>
            </a:lvl6pPr>
            <a:lvl7pPr algn="ctr" rtl="0">
              <a:spcBef>
                <a:spcPts val="0"/>
              </a:spcBef>
              <a:buClr>
                <a:schemeClr val="dk2"/>
              </a:buClr>
              <a:buSzPct val="100000"/>
              <a:buNone/>
              <a:defRPr sz="3000">
                <a:solidFill>
                  <a:schemeClr val="dk2"/>
                </a:solidFill>
              </a:defRPr>
            </a:lvl7pPr>
            <a:lvl8pPr algn="ctr" rtl="0">
              <a:spcBef>
                <a:spcPts val="0"/>
              </a:spcBef>
              <a:buClr>
                <a:schemeClr val="dk2"/>
              </a:buClr>
              <a:buSzPct val="100000"/>
              <a:buNone/>
              <a:defRPr sz="3000">
                <a:solidFill>
                  <a:schemeClr val="dk2"/>
                </a:solidFill>
              </a:defRPr>
            </a:lvl8pPr>
            <a:lvl9pPr algn="ctr" rtl="0">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rtl="0">
              <a:spcBef>
                <a:spcPts val="360"/>
              </a:spcBef>
              <a:buSzPct val="100000"/>
              <a:buNone/>
              <a:defRPr sz="1800"/>
            </a:lvl1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7" name="Shape 107"/>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08" name="Shape 108"/>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11" name="Shape 111"/>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12" name="Shape 112"/>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15" name="Shape 1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16" name="Shape 1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17" name="Shape 117"/>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0" name="Shape 120"/>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aption">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123" name="Shape 123"/>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4"/>
        <p:cNvGrpSpPr/>
        <p:nvPr/>
      </p:nvGrpSpPr>
      <p:grpSpPr>
        <a:xfrm>
          <a:off x="0" y="0"/>
          <a:ext cx="0" cy="0"/>
          <a:chOff x="0" y="0"/>
          <a:chExt cx="0" cy="0"/>
        </a:xfrm>
      </p:grpSpPr>
      <p:sp>
        <p:nvSpPr>
          <p:cNvPr id="125" name="Shape 12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 name="Shape 14"/>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1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rtl="0">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a:endParaRPr/>
          </a:p>
        </p:txBody>
      </p:sp>
      <p:sp>
        <p:nvSpPr>
          <p:cNvPr id="56" name="Shape 56"/>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rtl="0">
              <a:spcBef>
                <a:spcPts val="0"/>
              </a:spcBef>
              <a:buClr>
                <a:schemeClr val="dk2"/>
              </a:buClr>
              <a:buNone/>
              <a:defRPr>
                <a:solidFill>
                  <a:schemeClr val="dk2"/>
                </a:solidFill>
              </a:defRPr>
            </a:lvl1pPr>
            <a:lvl2pPr algn="ctr" rtl="0">
              <a:spcBef>
                <a:spcPts val="0"/>
              </a:spcBef>
              <a:buClr>
                <a:schemeClr val="dk2"/>
              </a:buClr>
              <a:buSzPct val="100000"/>
              <a:buNone/>
              <a:defRPr sz="3000">
                <a:solidFill>
                  <a:schemeClr val="dk2"/>
                </a:solidFill>
              </a:defRPr>
            </a:lvl2pPr>
            <a:lvl3pPr algn="ctr" rtl="0">
              <a:spcBef>
                <a:spcPts val="0"/>
              </a:spcBef>
              <a:buClr>
                <a:schemeClr val="dk2"/>
              </a:buClr>
              <a:buSzPct val="100000"/>
              <a:buNone/>
              <a:defRPr sz="3000">
                <a:solidFill>
                  <a:schemeClr val="dk2"/>
                </a:solidFill>
              </a:defRPr>
            </a:lvl3pPr>
            <a:lvl4pPr algn="ctr" rtl="0">
              <a:spcBef>
                <a:spcPts val="0"/>
              </a:spcBef>
              <a:buClr>
                <a:schemeClr val="dk2"/>
              </a:buClr>
              <a:buSzPct val="100000"/>
              <a:buNone/>
              <a:defRPr sz="3000">
                <a:solidFill>
                  <a:schemeClr val="dk2"/>
                </a:solidFill>
              </a:defRPr>
            </a:lvl4pPr>
            <a:lvl5pPr algn="ctr" rtl="0">
              <a:spcBef>
                <a:spcPts val="0"/>
              </a:spcBef>
              <a:buClr>
                <a:schemeClr val="dk2"/>
              </a:buClr>
              <a:buSzPct val="100000"/>
              <a:buNone/>
              <a:defRPr sz="3000">
                <a:solidFill>
                  <a:schemeClr val="dk2"/>
                </a:solidFill>
              </a:defRPr>
            </a:lvl5pPr>
            <a:lvl6pPr algn="ctr" rtl="0">
              <a:spcBef>
                <a:spcPts val="0"/>
              </a:spcBef>
              <a:buClr>
                <a:schemeClr val="dk2"/>
              </a:buClr>
              <a:buSzPct val="100000"/>
              <a:buNone/>
              <a:defRPr sz="3000">
                <a:solidFill>
                  <a:schemeClr val="dk2"/>
                </a:solidFill>
              </a:defRPr>
            </a:lvl6pPr>
            <a:lvl7pPr algn="ctr" rtl="0">
              <a:spcBef>
                <a:spcPts val="0"/>
              </a:spcBef>
              <a:buClr>
                <a:schemeClr val="dk2"/>
              </a:buClr>
              <a:buSzPct val="100000"/>
              <a:buNone/>
              <a:defRPr sz="3000">
                <a:solidFill>
                  <a:schemeClr val="dk2"/>
                </a:solidFill>
              </a:defRPr>
            </a:lvl7pPr>
            <a:lvl8pPr algn="ctr" rtl="0">
              <a:spcBef>
                <a:spcPts val="0"/>
              </a:spcBef>
              <a:buClr>
                <a:schemeClr val="dk2"/>
              </a:buClr>
              <a:buSzPct val="100000"/>
              <a:buNone/>
              <a:defRPr sz="3000">
                <a:solidFill>
                  <a:schemeClr val="dk2"/>
                </a:solidFill>
              </a:defRPr>
            </a:lvl8pPr>
            <a:lvl9pPr algn="ctr" rtl="0">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rtl="0">
              <a:spcBef>
                <a:spcPts val="0"/>
              </a:spcBef>
              <a:buClr>
                <a:schemeClr val="dk1"/>
              </a:buClr>
              <a:buSzPct val="100000"/>
              <a:buNone/>
              <a:defRPr sz="3600" b="1">
                <a:solidFill>
                  <a:schemeClr val="dk1"/>
                </a:solidFill>
              </a:defRPr>
            </a:lvl1pPr>
            <a:lvl2pPr rtl="0">
              <a:spcBef>
                <a:spcPts val="0"/>
              </a:spcBef>
              <a:buClr>
                <a:schemeClr val="dk1"/>
              </a:buClr>
              <a:buSzPct val="100000"/>
              <a:buNone/>
              <a:defRPr sz="3600" b="1">
                <a:solidFill>
                  <a:schemeClr val="dk1"/>
                </a:solidFill>
              </a:defRPr>
            </a:lvl2pPr>
            <a:lvl3pPr rtl="0">
              <a:spcBef>
                <a:spcPts val="0"/>
              </a:spcBef>
              <a:buClr>
                <a:schemeClr val="dk1"/>
              </a:buClr>
              <a:buSzPct val="100000"/>
              <a:buNone/>
              <a:defRPr sz="3600" b="1">
                <a:solidFill>
                  <a:schemeClr val="dk1"/>
                </a:solidFill>
              </a:defRPr>
            </a:lvl3pPr>
            <a:lvl4pPr rtl="0">
              <a:spcBef>
                <a:spcPts val="0"/>
              </a:spcBef>
              <a:buClr>
                <a:schemeClr val="dk1"/>
              </a:buClr>
              <a:buSzPct val="100000"/>
              <a:buNone/>
              <a:defRPr sz="3600" b="1">
                <a:solidFill>
                  <a:schemeClr val="dk1"/>
                </a:solidFill>
              </a:defRPr>
            </a:lvl4pPr>
            <a:lvl5pPr rtl="0">
              <a:spcBef>
                <a:spcPts val="0"/>
              </a:spcBef>
              <a:buClr>
                <a:schemeClr val="dk1"/>
              </a:buClr>
              <a:buSzPct val="100000"/>
              <a:buNone/>
              <a:defRPr sz="3600" b="1">
                <a:solidFill>
                  <a:schemeClr val="dk1"/>
                </a:solidFill>
              </a:defRPr>
            </a:lvl5pPr>
            <a:lvl6pPr rtl="0">
              <a:spcBef>
                <a:spcPts val="0"/>
              </a:spcBef>
              <a:buClr>
                <a:schemeClr val="dk1"/>
              </a:buClr>
              <a:buSzPct val="100000"/>
              <a:buNone/>
              <a:defRPr sz="3600" b="1">
                <a:solidFill>
                  <a:schemeClr val="dk1"/>
                </a:solidFill>
              </a:defRPr>
            </a:lvl6pPr>
            <a:lvl7pPr rtl="0">
              <a:spcBef>
                <a:spcPts val="0"/>
              </a:spcBef>
              <a:buClr>
                <a:schemeClr val="dk1"/>
              </a:buClr>
              <a:buSzPct val="100000"/>
              <a:buNone/>
              <a:defRPr sz="3600" b="1">
                <a:solidFill>
                  <a:schemeClr val="dk1"/>
                </a:solidFill>
              </a:defRPr>
            </a:lvl7pPr>
            <a:lvl8pPr rtl="0">
              <a:spcBef>
                <a:spcPts val="0"/>
              </a:spcBef>
              <a:buClr>
                <a:schemeClr val="dk1"/>
              </a:buClr>
              <a:buSzPct val="100000"/>
              <a:buNone/>
              <a:defRPr sz="3600" b="1">
                <a:solidFill>
                  <a:schemeClr val="dk1"/>
                </a:solidFill>
              </a:defRPr>
            </a:lvl8pPr>
            <a:lvl9pPr rtl="0">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300">
                <a:solidFill>
                  <a:schemeClr val="dk1"/>
                </a:solidFill>
              </a:rPr>
              <a:pPr lvl="0" algn="r" rtl="0">
                <a:spcBef>
                  <a:spcPts val="0"/>
                </a:spcBef>
                <a:buNone/>
              </a:pPr>
              <a:t>‹#›</a:t>
            </a:fld>
            <a:endParaRPr lang="en" sz="130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rtl="0">
              <a:spcBef>
                <a:spcPts val="0"/>
              </a:spcBef>
              <a:buClr>
                <a:schemeClr val="dk1"/>
              </a:buClr>
              <a:buSzPct val="100000"/>
              <a:buNone/>
              <a:defRPr sz="3600" b="1">
                <a:solidFill>
                  <a:schemeClr val="dk1"/>
                </a:solidFill>
              </a:defRPr>
            </a:lvl1pPr>
            <a:lvl2pPr rtl="0">
              <a:spcBef>
                <a:spcPts val="0"/>
              </a:spcBef>
              <a:buClr>
                <a:schemeClr val="dk1"/>
              </a:buClr>
              <a:buSzPct val="100000"/>
              <a:buNone/>
              <a:defRPr sz="3600" b="1">
                <a:solidFill>
                  <a:schemeClr val="dk1"/>
                </a:solidFill>
              </a:defRPr>
            </a:lvl2pPr>
            <a:lvl3pPr rtl="0">
              <a:spcBef>
                <a:spcPts val="0"/>
              </a:spcBef>
              <a:buClr>
                <a:schemeClr val="dk1"/>
              </a:buClr>
              <a:buSzPct val="100000"/>
              <a:buNone/>
              <a:defRPr sz="3600" b="1">
                <a:solidFill>
                  <a:schemeClr val="dk1"/>
                </a:solidFill>
              </a:defRPr>
            </a:lvl3pPr>
            <a:lvl4pPr rtl="0">
              <a:spcBef>
                <a:spcPts val="0"/>
              </a:spcBef>
              <a:buClr>
                <a:schemeClr val="dk1"/>
              </a:buClr>
              <a:buSzPct val="100000"/>
              <a:buNone/>
              <a:defRPr sz="3600" b="1">
                <a:solidFill>
                  <a:schemeClr val="dk1"/>
                </a:solidFill>
              </a:defRPr>
            </a:lvl4pPr>
            <a:lvl5pPr rtl="0">
              <a:spcBef>
                <a:spcPts val="0"/>
              </a:spcBef>
              <a:buClr>
                <a:schemeClr val="dk1"/>
              </a:buClr>
              <a:buSzPct val="100000"/>
              <a:buNone/>
              <a:defRPr sz="3600" b="1">
                <a:solidFill>
                  <a:schemeClr val="dk1"/>
                </a:solidFill>
              </a:defRPr>
            </a:lvl5pPr>
            <a:lvl6pPr rtl="0">
              <a:spcBef>
                <a:spcPts val="0"/>
              </a:spcBef>
              <a:buClr>
                <a:schemeClr val="dk1"/>
              </a:buClr>
              <a:buSzPct val="100000"/>
              <a:buNone/>
              <a:defRPr sz="3600" b="1">
                <a:solidFill>
                  <a:schemeClr val="dk1"/>
                </a:solidFill>
              </a:defRPr>
            </a:lvl6pPr>
            <a:lvl7pPr rtl="0">
              <a:spcBef>
                <a:spcPts val="0"/>
              </a:spcBef>
              <a:buClr>
                <a:schemeClr val="dk1"/>
              </a:buClr>
              <a:buSzPct val="100000"/>
              <a:buNone/>
              <a:defRPr sz="3600" b="1">
                <a:solidFill>
                  <a:schemeClr val="dk1"/>
                </a:solidFill>
              </a:defRPr>
            </a:lvl7pPr>
            <a:lvl8pPr rtl="0">
              <a:spcBef>
                <a:spcPts val="0"/>
              </a:spcBef>
              <a:buClr>
                <a:schemeClr val="dk1"/>
              </a:buClr>
              <a:buSzPct val="100000"/>
              <a:buNone/>
              <a:defRPr sz="3600" b="1">
                <a:solidFill>
                  <a:schemeClr val="dk1"/>
                </a:solidFill>
              </a:defRPr>
            </a:lvl8pPr>
            <a:lvl9pPr rtl="0">
              <a:spcBef>
                <a:spcPts val="0"/>
              </a:spcBef>
              <a:buClr>
                <a:schemeClr val="dk1"/>
              </a:buClr>
              <a:buSzPct val="100000"/>
              <a:buNone/>
              <a:defRPr sz="3600" b="1">
                <a:solidFill>
                  <a:schemeClr val="dk1"/>
                </a:solidFill>
              </a:defRPr>
            </a:lvl9pPr>
          </a:lstStyle>
          <a:p>
            <a:endParaRPr/>
          </a:p>
        </p:txBody>
      </p:sp>
      <p:sp>
        <p:nvSpPr>
          <p:cNvPr id="53" name="Shape 53"/>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103" name="Shape 103"/>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104" name="Shape 104"/>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300">
                <a:solidFill>
                  <a:schemeClr val="dk1"/>
                </a:solidFill>
              </a:rPr>
              <a:pPr algn="r">
                <a:spcBef>
                  <a:spcPts val="0"/>
                </a:spcBef>
                <a:buNone/>
              </a:pPr>
              <a:t>‹#›</a:t>
            </a:fld>
            <a:endParaRPr lang="en" sz="1300">
              <a:solidFill>
                <a:schemeClr val="dk1"/>
              </a:solidFil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tinyurl.com/qxb735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tinyurl.com/pm4p24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182497"/>
            <a:ext cx="7772400" cy="784799"/>
          </a:xfrm>
          <a:prstGeom prst="rect">
            <a:avLst/>
          </a:prstGeom>
        </p:spPr>
        <p:txBody>
          <a:bodyPr lIns="91425" tIns="91425" rIns="91425" bIns="91425" anchor="b" anchorCtr="0">
            <a:noAutofit/>
          </a:bodyPr>
          <a:lstStyle/>
          <a:p>
            <a:pPr lvl="0" rtl="0">
              <a:spcBef>
                <a:spcPts val="0"/>
              </a:spcBef>
              <a:buNone/>
            </a:pPr>
            <a:r>
              <a:rPr lang="en" sz="3000"/>
              <a:t>Unit 1 Academic Vocabulary </a:t>
            </a:r>
          </a:p>
        </p:txBody>
      </p:sp>
      <p:graphicFrame>
        <p:nvGraphicFramePr>
          <p:cNvPr id="31" name="Shape 31"/>
          <p:cNvGraphicFramePr/>
          <p:nvPr/>
        </p:nvGraphicFramePr>
        <p:xfrm>
          <a:off x="952500" y="1361212"/>
          <a:ext cx="7588350" cy="3291660"/>
        </p:xfrm>
        <a:graphic>
          <a:graphicData uri="http://schemas.openxmlformats.org/drawingml/2006/table">
            <a:tbl>
              <a:tblPr>
                <a:noFill/>
                <a:tableStyleId>{0E296E89-E5C1-4BF8-87CD-0017DC05C6AB}</a:tableStyleId>
              </a:tblPr>
              <a:tblGrid>
                <a:gridCol w="1868475"/>
                <a:gridCol w="1785650"/>
                <a:gridCol w="1951225"/>
                <a:gridCol w="1983000"/>
              </a:tblGrid>
              <a:tr h="381000">
                <a:tc>
                  <a:txBody>
                    <a:bodyPr/>
                    <a:lstStyle/>
                    <a:p>
                      <a:pPr lvl="0" rtl="0">
                        <a:spcBef>
                          <a:spcPts val="0"/>
                        </a:spcBef>
                        <a:buNone/>
                      </a:pPr>
                      <a:r>
                        <a:rPr lang="en" sz="2400"/>
                        <a:t>Analyze </a:t>
                      </a:r>
                    </a:p>
                  </a:txBody>
                  <a:tcPr marL="91425" marR="91425" marT="91425" marB="91425"/>
                </a:tc>
                <a:tc>
                  <a:txBody>
                    <a:bodyPr/>
                    <a:lstStyle/>
                    <a:p>
                      <a:pPr lvl="0" rtl="0">
                        <a:spcBef>
                          <a:spcPts val="0"/>
                        </a:spcBef>
                        <a:buNone/>
                      </a:pPr>
                      <a:r>
                        <a:rPr lang="en" sz="2400"/>
                        <a:t>Inference</a:t>
                      </a:r>
                    </a:p>
                  </a:txBody>
                  <a:tcPr marL="91425" marR="91425" marT="91425" marB="91425"/>
                </a:tc>
                <a:tc>
                  <a:txBody>
                    <a:bodyPr/>
                    <a:lstStyle/>
                    <a:p>
                      <a:pPr lvl="0" rtl="0">
                        <a:spcBef>
                          <a:spcPts val="0"/>
                        </a:spcBef>
                        <a:buNone/>
                      </a:pPr>
                      <a:r>
                        <a:rPr lang="en" sz="2400"/>
                        <a:t>Proficient</a:t>
                      </a:r>
                    </a:p>
                  </a:txBody>
                  <a:tcPr marL="91425" marR="91425" marT="91425" marB="91425"/>
                </a:tc>
                <a:tc>
                  <a:txBody>
                    <a:bodyPr/>
                    <a:lstStyle/>
                    <a:p>
                      <a:pPr lvl="0" rtl="0">
                        <a:spcBef>
                          <a:spcPts val="0"/>
                        </a:spcBef>
                        <a:buNone/>
                      </a:pPr>
                      <a:r>
                        <a:rPr lang="en" sz="2400"/>
                        <a:t>Publish</a:t>
                      </a:r>
                    </a:p>
                  </a:txBody>
                  <a:tcPr marL="91425" marR="91425" marT="91425" marB="91425"/>
                </a:tc>
              </a:tr>
              <a:tr h="381000">
                <a:tc>
                  <a:txBody>
                    <a:bodyPr/>
                    <a:lstStyle/>
                    <a:p>
                      <a:pPr lvl="0" rtl="0">
                        <a:spcBef>
                          <a:spcPts val="0"/>
                        </a:spcBef>
                        <a:buNone/>
                      </a:pPr>
                      <a:r>
                        <a:rPr lang="en" sz="2400"/>
                        <a:t>Cite</a:t>
                      </a:r>
                    </a:p>
                  </a:txBody>
                  <a:tcPr marL="91425" marR="91425" marT="91425" marB="91425"/>
                </a:tc>
                <a:tc>
                  <a:txBody>
                    <a:bodyPr/>
                    <a:lstStyle/>
                    <a:p>
                      <a:pPr lvl="0" rtl="0">
                        <a:spcBef>
                          <a:spcPts val="0"/>
                        </a:spcBef>
                        <a:buNone/>
                      </a:pPr>
                      <a:r>
                        <a:rPr lang="en" sz="2400"/>
                        <a:t>Multi-media</a:t>
                      </a:r>
                    </a:p>
                  </a:txBody>
                  <a:tcPr marL="91425" marR="91425" marT="91425" marB="91425"/>
                </a:tc>
                <a:tc>
                  <a:txBody>
                    <a:bodyPr/>
                    <a:lstStyle/>
                    <a:p>
                      <a:pPr lvl="0" rtl="0">
                        <a:spcBef>
                          <a:spcPts val="0"/>
                        </a:spcBef>
                        <a:buNone/>
                      </a:pPr>
                      <a:r>
                        <a:rPr lang="en" sz="2400"/>
                        <a:t>Diverse</a:t>
                      </a:r>
                    </a:p>
                  </a:txBody>
                  <a:tcPr marL="91425" marR="91425" marT="91425" marB="91425"/>
                </a:tc>
                <a:tc>
                  <a:txBody>
                    <a:bodyPr/>
                    <a:lstStyle/>
                    <a:p>
                      <a:pPr lvl="0" rtl="0">
                        <a:spcBef>
                          <a:spcPts val="0"/>
                        </a:spcBef>
                        <a:buNone/>
                      </a:pPr>
                      <a:r>
                        <a:rPr lang="en" sz="2400"/>
                        <a:t>Academic</a:t>
                      </a:r>
                    </a:p>
                  </a:txBody>
                  <a:tcPr marL="91425" marR="91425" marT="91425" marB="91425"/>
                </a:tc>
              </a:tr>
              <a:tr h="381000">
                <a:tc>
                  <a:txBody>
                    <a:bodyPr/>
                    <a:lstStyle/>
                    <a:p>
                      <a:pPr lvl="0" rtl="0">
                        <a:spcBef>
                          <a:spcPts val="0"/>
                        </a:spcBef>
                        <a:buNone/>
                      </a:pPr>
                      <a:r>
                        <a:rPr lang="en" sz="2400"/>
                        <a:t>Evidence</a:t>
                      </a:r>
                    </a:p>
                  </a:txBody>
                  <a:tcPr marL="91425" marR="91425" marT="91425" marB="91425"/>
                </a:tc>
                <a:tc>
                  <a:txBody>
                    <a:bodyPr/>
                    <a:lstStyle/>
                    <a:p>
                      <a:pPr lvl="0" rtl="0">
                        <a:spcBef>
                          <a:spcPts val="0"/>
                        </a:spcBef>
                        <a:buNone/>
                      </a:pPr>
                      <a:r>
                        <a:rPr lang="en" sz="2400"/>
                        <a:t>Collaborate</a:t>
                      </a:r>
                    </a:p>
                  </a:txBody>
                  <a:tcPr marL="91425" marR="91425" marT="91425" marB="91425"/>
                </a:tc>
                <a:tc>
                  <a:txBody>
                    <a:bodyPr/>
                    <a:lstStyle/>
                    <a:p>
                      <a:pPr lvl="0" rtl="0">
                        <a:spcBef>
                          <a:spcPts val="0"/>
                        </a:spcBef>
                        <a:buNone/>
                      </a:pPr>
                      <a:r>
                        <a:rPr lang="en" sz="2400"/>
                        <a:t>Produce </a:t>
                      </a:r>
                      <a:r>
                        <a:rPr lang="en" sz="1000"/>
                        <a:t>(ELA)</a:t>
                      </a:r>
                    </a:p>
                  </a:txBody>
                  <a:tcPr marL="91425" marR="91425" marT="91425" marB="91425"/>
                </a:tc>
                <a:tc>
                  <a:txBody>
                    <a:bodyPr/>
                    <a:lstStyle/>
                    <a:p>
                      <a:pPr lvl="0" rtl="0">
                        <a:spcBef>
                          <a:spcPts val="0"/>
                        </a:spcBef>
                        <a:buNone/>
                      </a:pPr>
                      <a:r>
                        <a:rPr lang="en" sz="2400"/>
                        <a:t>URL</a:t>
                      </a:r>
                    </a:p>
                  </a:txBody>
                  <a:tcPr marL="91425" marR="91425" marT="91425" marB="91425"/>
                </a:tc>
              </a:tr>
              <a:tr h="381000">
                <a:tc>
                  <a:txBody>
                    <a:bodyPr/>
                    <a:lstStyle/>
                    <a:p>
                      <a:pPr lvl="0" rtl="0">
                        <a:spcBef>
                          <a:spcPts val="0"/>
                        </a:spcBef>
                        <a:buNone/>
                      </a:pPr>
                      <a:r>
                        <a:rPr lang="en" sz="2400"/>
                        <a:t>Citation</a:t>
                      </a:r>
                    </a:p>
                  </a:txBody>
                  <a:tcPr marL="91425" marR="91425" marT="91425" marB="91425"/>
                </a:tc>
                <a:tc>
                  <a:txBody>
                    <a:bodyPr/>
                    <a:lstStyle/>
                    <a:p>
                      <a:pPr lvl="0" rtl="0">
                        <a:spcBef>
                          <a:spcPts val="0"/>
                        </a:spcBef>
                        <a:buNone/>
                      </a:pPr>
                      <a:r>
                        <a:rPr lang="en" sz="2400"/>
                        <a:t>Collegial</a:t>
                      </a:r>
                    </a:p>
                  </a:txBody>
                  <a:tcPr marL="91425" marR="91425" marT="91425" marB="91425"/>
                </a:tc>
                <a:tc>
                  <a:txBody>
                    <a:bodyPr/>
                    <a:lstStyle/>
                    <a:p>
                      <a:pPr lvl="0" rtl="0">
                        <a:spcBef>
                          <a:spcPts val="0"/>
                        </a:spcBef>
                        <a:buNone/>
                      </a:pPr>
                      <a:r>
                        <a:rPr lang="en" sz="2400"/>
                        <a:t>Presentation</a:t>
                      </a:r>
                    </a:p>
                  </a:txBody>
                  <a:tcPr marL="91425" marR="91425" marT="91425" marB="91425"/>
                </a:tc>
                <a:tc>
                  <a:txBody>
                    <a:bodyPr/>
                    <a:lstStyle/>
                    <a:p>
                      <a:pPr lvl="0" rtl="0">
                        <a:spcBef>
                          <a:spcPts val="0"/>
                        </a:spcBef>
                        <a:buNone/>
                      </a:pPr>
                      <a:r>
                        <a:rPr lang="en" sz="2400"/>
                        <a:t>Genre</a:t>
                      </a:r>
                    </a:p>
                  </a:txBody>
                  <a:tcPr marL="91425" marR="91425" marT="91425" marB="91425"/>
                </a:tc>
              </a:tr>
              <a:tr h="381000">
                <a:tc>
                  <a:txBody>
                    <a:bodyPr/>
                    <a:lstStyle/>
                    <a:p>
                      <a:pPr lvl="0" rtl="0">
                        <a:spcBef>
                          <a:spcPts val="0"/>
                        </a:spcBef>
                        <a:buNone/>
                      </a:pPr>
                      <a:r>
                        <a:rPr lang="en" sz="2400"/>
                        <a:t>Fiction</a:t>
                      </a:r>
                    </a:p>
                  </a:txBody>
                  <a:tcPr marL="91425" marR="91425" marT="91425" marB="91425"/>
                </a:tc>
                <a:tc>
                  <a:txBody>
                    <a:bodyPr/>
                    <a:lstStyle/>
                    <a:p>
                      <a:pPr lvl="0" rtl="0">
                        <a:spcBef>
                          <a:spcPts val="0"/>
                        </a:spcBef>
                        <a:buNone/>
                      </a:pPr>
                      <a:r>
                        <a:rPr lang="en" sz="2400"/>
                        <a:t>Nonfiction</a:t>
                      </a:r>
                    </a:p>
                  </a:txBody>
                  <a:tcPr marL="91425" marR="91425" marT="91425" marB="91425"/>
                </a:tc>
                <a:tc>
                  <a:txBody>
                    <a:bodyPr/>
                    <a:lstStyle/>
                    <a:p>
                      <a:pPr lvl="0" rtl="0">
                        <a:spcBef>
                          <a:spcPts val="0"/>
                        </a:spcBef>
                        <a:buNone/>
                      </a:pPr>
                      <a:r>
                        <a:rPr lang="en" sz="2400"/>
                        <a:t>Audience</a:t>
                      </a:r>
                    </a:p>
                  </a:txBody>
                  <a:tcPr marL="91425" marR="91425" marT="91425" marB="91425"/>
                </a:tc>
                <a:tc>
                  <a:txBody>
                    <a:bodyPr/>
                    <a:lstStyle/>
                    <a:p>
                      <a:pPr lvl="0" rtl="0">
                        <a:spcBef>
                          <a:spcPts val="0"/>
                        </a:spcBef>
                        <a:buNone/>
                      </a:pPr>
                      <a:r>
                        <a:rPr lang="en" sz="2400"/>
                        <a:t>Organization</a:t>
                      </a:r>
                    </a:p>
                  </a:txBody>
                  <a:tcPr marL="91425" marR="91425" marT="91425" marB="91425"/>
                </a:tc>
              </a:tr>
              <a:tr h="381000">
                <a:tc>
                  <a:txBody>
                    <a:bodyPr/>
                    <a:lstStyle/>
                    <a:p>
                      <a:pPr lvl="0" rtl="0">
                        <a:spcBef>
                          <a:spcPts val="0"/>
                        </a:spcBef>
                        <a:buNone/>
                      </a:pPr>
                      <a:r>
                        <a:rPr lang="en" sz="2200"/>
                        <a:t>Thesis/Claim</a:t>
                      </a:r>
                    </a:p>
                  </a:txBody>
                  <a:tcPr marL="91425" marR="91425" marT="91425" marB="91425"/>
                </a:tc>
                <a:tc>
                  <a:txBody>
                    <a:bodyPr/>
                    <a:lstStyle/>
                    <a:p>
                      <a:pPr lvl="0" rtl="0">
                        <a:spcBef>
                          <a:spcPts val="0"/>
                        </a:spcBef>
                        <a:buNone/>
                      </a:pPr>
                      <a:r>
                        <a:rPr lang="en" sz="2400"/>
                        <a:t>Transitions</a:t>
                      </a:r>
                    </a:p>
                  </a:txBody>
                  <a:tcPr marL="91425" marR="91425" marT="91425" marB="91425"/>
                </a:tc>
                <a:tc>
                  <a:txBody>
                    <a:bodyPr/>
                    <a:lstStyle/>
                    <a:p>
                      <a:pPr lvl="0" rtl="0">
                        <a:spcBef>
                          <a:spcPts val="0"/>
                        </a:spcBef>
                        <a:buNone/>
                      </a:pPr>
                      <a:r>
                        <a:rPr lang="en" sz="2400"/>
                        <a:t>Revising</a:t>
                      </a:r>
                    </a:p>
                  </a:txBody>
                  <a:tcPr marL="91425" marR="91425" marT="91425" marB="91425"/>
                </a:tc>
                <a:tc>
                  <a:txBody>
                    <a:bodyPr/>
                    <a:lstStyle/>
                    <a:p>
                      <a:pPr lvl="0" rtl="0">
                        <a:spcBef>
                          <a:spcPts val="0"/>
                        </a:spcBef>
                        <a:buNone/>
                      </a:pPr>
                      <a:r>
                        <a:rPr lang="en" sz="2400"/>
                        <a:t>Editing</a:t>
                      </a:r>
                    </a:p>
                  </a:txBody>
                  <a:tcPr marL="91425" marR="91425" marT="91425" marB="91425"/>
                </a:tc>
              </a:tr>
            </a:tbl>
          </a:graphicData>
        </a:graphic>
      </p:graphicFrame>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p:nvPr/>
        </p:nvSpPr>
        <p:spPr>
          <a:xfrm>
            <a:off x="3460625" y="2273575"/>
            <a:ext cx="2085300" cy="780599"/>
          </a:xfrm>
          <a:prstGeom prst="roundRect">
            <a:avLst>
              <a:gd name="adj" fmla="val 16667"/>
            </a:avLst>
          </a:prstGeom>
          <a:solidFill>
            <a:srgbClr val="B4A7D6"/>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EVIDENCE</a:t>
            </a:r>
          </a:p>
          <a:p>
            <a:pPr lvl="0" algn="ctr" rtl="0">
              <a:spcBef>
                <a:spcPts val="0"/>
              </a:spcBef>
              <a:buNone/>
            </a:pPr>
            <a:r>
              <a:rPr lang="en"/>
              <a:t>(Noun)</a:t>
            </a:r>
          </a:p>
        </p:txBody>
      </p:sp>
      <p:cxnSp>
        <p:nvCxnSpPr>
          <p:cNvPr id="209" name="Shape 209"/>
          <p:cNvCxnSpPr>
            <a:endCxn id="208" idx="0"/>
          </p:cNvCxnSpPr>
          <p:nvPr/>
        </p:nvCxnSpPr>
        <p:spPr>
          <a:xfrm>
            <a:off x="4497875" y="231174"/>
            <a:ext cx="5400" cy="2042400"/>
          </a:xfrm>
          <a:prstGeom prst="straightConnector1">
            <a:avLst/>
          </a:prstGeom>
          <a:noFill/>
          <a:ln w="19050" cap="flat" cmpd="sng">
            <a:solidFill>
              <a:schemeClr val="dk2"/>
            </a:solidFill>
            <a:prstDash val="solid"/>
            <a:round/>
            <a:headEnd type="none" w="lg" len="lg"/>
            <a:tailEnd type="none" w="lg" len="lg"/>
          </a:ln>
        </p:spPr>
      </p:cxnSp>
      <p:cxnSp>
        <p:nvCxnSpPr>
          <p:cNvPr id="210" name="Shape 210"/>
          <p:cNvCxnSpPr>
            <a:stCxn id="208" idx="2"/>
          </p:cNvCxnSpPr>
          <p:nvPr/>
        </p:nvCxnSpPr>
        <p:spPr>
          <a:xfrm flipH="1">
            <a:off x="4502075" y="3054174"/>
            <a:ext cx="1200" cy="2023500"/>
          </a:xfrm>
          <a:prstGeom prst="straightConnector1">
            <a:avLst/>
          </a:prstGeom>
          <a:noFill/>
          <a:ln w="19050" cap="flat" cmpd="sng">
            <a:solidFill>
              <a:schemeClr val="dk2"/>
            </a:solidFill>
            <a:prstDash val="solid"/>
            <a:round/>
            <a:headEnd type="none" w="lg" len="lg"/>
            <a:tailEnd type="none" w="lg" len="lg"/>
          </a:ln>
        </p:spPr>
      </p:cxnSp>
      <p:cxnSp>
        <p:nvCxnSpPr>
          <p:cNvPr id="211" name="Shape 211"/>
          <p:cNvCxnSpPr/>
          <p:nvPr/>
        </p:nvCxnSpPr>
        <p:spPr>
          <a:xfrm>
            <a:off x="5485800" y="2582425"/>
            <a:ext cx="3528600" cy="5399"/>
          </a:xfrm>
          <a:prstGeom prst="straightConnector1">
            <a:avLst/>
          </a:prstGeom>
          <a:noFill/>
          <a:ln w="19050" cap="flat" cmpd="sng">
            <a:solidFill>
              <a:schemeClr val="dk2"/>
            </a:solidFill>
            <a:prstDash val="solid"/>
            <a:round/>
            <a:headEnd type="none" w="lg" len="lg"/>
            <a:tailEnd type="none" w="lg" len="lg"/>
          </a:ln>
        </p:spPr>
      </p:cxnSp>
      <p:cxnSp>
        <p:nvCxnSpPr>
          <p:cNvPr id="212" name="Shape 212"/>
          <p:cNvCxnSpPr/>
          <p:nvPr/>
        </p:nvCxnSpPr>
        <p:spPr>
          <a:xfrm rot="10800000" flipH="1">
            <a:off x="0" y="2577025"/>
            <a:ext cx="3389699" cy="5399"/>
          </a:xfrm>
          <a:prstGeom prst="straightConnector1">
            <a:avLst/>
          </a:prstGeom>
          <a:noFill/>
          <a:ln w="19050" cap="flat" cmpd="sng">
            <a:solidFill>
              <a:schemeClr val="dk2"/>
            </a:solidFill>
            <a:prstDash val="solid"/>
            <a:round/>
            <a:headEnd type="none" w="lg" len="lg"/>
            <a:tailEnd type="none" w="lg" len="lg"/>
          </a:ln>
        </p:spPr>
      </p:cxnSp>
      <p:sp>
        <p:nvSpPr>
          <p:cNvPr id="213" name="Shape 213"/>
          <p:cNvSpPr txBox="1"/>
          <p:nvPr/>
        </p:nvSpPr>
        <p:spPr>
          <a:xfrm>
            <a:off x="310100" y="224550"/>
            <a:ext cx="4117499" cy="2254500"/>
          </a:xfrm>
          <a:prstGeom prst="rect">
            <a:avLst/>
          </a:prstGeom>
          <a:solidFill>
            <a:srgbClr val="B4A7D6"/>
          </a:solidFill>
          <a:ln>
            <a:noFill/>
          </a:ln>
        </p:spPr>
        <p:txBody>
          <a:bodyPr lIns="91425" tIns="91425" rIns="91425" bIns="91425" anchor="t" anchorCtr="0">
            <a:noAutofit/>
          </a:bodyPr>
          <a:lstStyle/>
          <a:p>
            <a:pPr lvl="0" rtl="0">
              <a:spcBef>
                <a:spcPts val="0"/>
              </a:spcBef>
              <a:buNone/>
            </a:pPr>
            <a:r>
              <a:rPr lang="en" b="1" u="sng"/>
              <a:t>Definition:</a:t>
            </a:r>
          </a:p>
          <a:p>
            <a:pPr lvl="0" rtl="0">
              <a:spcBef>
                <a:spcPts val="0"/>
              </a:spcBef>
              <a:buNone/>
            </a:pPr>
            <a:endParaRPr/>
          </a:p>
          <a:p>
            <a:pPr lvl="0" rtl="0">
              <a:spcBef>
                <a:spcPts val="0"/>
              </a:spcBef>
              <a:buNone/>
            </a:pPr>
            <a:r>
              <a:rPr lang="en" sz="1100">
                <a:solidFill>
                  <a:srgbClr val="222222"/>
                </a:solidFill>
              </a:rPr>
              <a:t>t</a:t>
            </a:r>
            <a:r>
              <a:rPr lang="en">
                <a:solidFill>
                  <a:srgbClr val="222222"/>
                </a:solidFill>
              </a:rPr>
              <a:t>he available body of facts or information indicating whether a belief or proposition is true or valid.</a:t>
            </a:r>
          </a:p>
          <a:p>
            <a:pPr lvl="0" rtl="0">
              <a:spcBef>
                <a:spcPts val="0"/>
              </a:spcBef>
              <a:buNone/>
            </a:pPr>
            <a:endParaRPr b="1"/>
          </a:p>
          <a:p>
            <a:pPr lvl="0" rtl="0">
              <a:spcBef>
                <a:spcPts val="0"/>
              </a:spcBef>
              <a:buNone/>
            </a:pPr>
            <a:r>
              <a:rPr lang="en" b="1" u="sng"/>
              <a:t>Synonym(s):</a:t>
            </a:r>
            <a:r>
              <a:rPr lang="en" b="1"/>
              <a:t> </a:t>
            </a:r>
            <a:r>
              <a:rPr lang="en"/>
              <a:t>Proof, verification, information</a:t>
            </a:r>
          </a:p>
          <a:p>
            <a:pPr lvl="0" rtl="0">
              <a:spcBef>
                <a:spcPts val="0"/>
              </a:spcBef>
              <a:buNone/>
            </a:pPr>
            <a:endParaRPr b="1"/>
          </a:p>
          <a:p>
            <a:pPr lvl="0" rtl="0">
              <a:spcBef>
                <a:spcPts val="0"/>
              </a:spcBef>
              <a:buNone/>
            </a:pPr>
            <a:r>
              <a:rPr lang="en" b="1" u="sng"/>
              <a:t>Antonym(s):</a:t>
            </a:r>
            <a:r>
              <a:rPr lang="en"/>
              <a:t> Denial, Contradiction, Disproof </a:t>
            </a:r>
          </a:p>
        </p:txBody>
      </p:sp>
      <p:sp>
        <p:nvSpPr>
          <p:cNvPr id="214" name="Shape 214"/>
          <p:cNvSpPr txBox="1"/>
          <p:nvPr/>
        </p:nvSpPr>
        <p:spPr>
          <a:xfrm>
            <a:off x="4573500" y="224550"/>
            <a:ext cx="4440899" cy="2254500"/>
          </a:xfrm>
          <a:prstGeom prst="rect">
            <a:avLst/>
          </a:prstGeom>
          <a:solidFill>
            <a:srgbClr val="B4A7D6"/>
          </a:solidFill>
          <a:ln>
            <a:noFill/>
          </a:ln>
        </p:spPr>
        <p:txBody>
          <a:bodyPr lIns="91425" tIns="91425" rIns="91425" bIns="91425" anchor="t" anchorCtr="0">
            <a:noAutofit/>
          </a:bodyPr>
          <a:lstStyle/>
          <a:p>
            <a:pPr lvl="0" rtl="0">
              <a:spcBef>
                <a:spcPts val="0"/>
              </a:spcBef>
              <a:buNone/>
            </a:pPr>
            <a:r>
              <a:rPr lang="en" b="1" u="sng"/>
              <a:t>Visual Example:</a:t>
            </a:r>
            <a:r>
              <a:rPr lang="en" b="1"/>
              <a:t/>
            </a:r>
            <a:br>
              <a:rPr lang="en" b="1"/>
            </a:br>
            <a:endParaRPr lang="en" b="1"/>
          </a:p>
        </p:txBody>
      </p:sp>
      <p:sp>
        <p:nvSpPr>
          <p:cNvPr id="215" name="Shape 215"/>
          <p:cNvSpPr txBox="1"/>
          <p:nvPr/>
        </p:nvSpPr>
        <p:spPr>
          <a:xfrm>
            <a:off x="310100" y="2844375"/>
            <a:ext cx="4117499" cy="2254500"/>
          </a:xfrm>
          <a:prstGeom prst="rect">
            <a:avLst/>
          </a:prstGeom>
          <a:solidFill>
            <a:srgbClr val="B4A7D6"/>
          </a:solidFill>
          <a:ln>
            <a:noFill/>
          </a:ln>
        </p:spPr>
        <p:txBody>
          <a:bodyPr lIns="91425" tIns="91425" rIns="91425" bIns="91425" anchor="t" anchorCtr="0">
            <a:noAutofit/>
          </a:bodyPr>
          <a:lstStyle/>
          <a:p>
            <a:pPr lvl="0" rtl="0">
              <a:spcBef>
                <a:spcPts val="0"/>
              </a:spcBef>
              <a:buNone/>
            </a:pPr>
            <a:r>
              <a:rPr lang="en" b="1"/>
              <a:t>How is this word used in an academic setting?</a:t>
            </a:r>
          </a:p>
          <a:p>
            <a:pPr lvl="0" rtl="0">
              <a:spcBef>
                <a:spcPts val="0"/>
              </a:spcBef>
              <a:buNone/>
            </a:pPr>
            <a:endParaRPr b="1"/>
          </a:p>
          <a:p>
            <a:pPr lvl="0" rtl="0">
              <a:spcBef>
                <a:spcPts val="0"/>
              </a:spcBef>
              <a:buNone/>
            </a:pPr>
            <a:r>
              <a:rPr lang="en"/>
              <a:t>Academically, I may use evidence when disputing with other classmates in which situation is most valid. I would use evidence in English to site where I got the information.</a:t>
            </a:r>
          </a:p>
        </p:txBody>
      </p:sp>
      <p:sp>
        <p:nvSpPr>
          <p:cNvPr id="216" name="Shape 216"/>
          <p:cNvSpPr txBox="1"/>
          <p:nvPr/>
        </p:nvSpPr>
        <p:spPr>
          <a:xfrm>
            <a:off x="4573500" y="2844375"/>
            <a:ext cx="4440899" cy="2254500"/>
          </a:xfrm>
          <a:prstGeom prst="rect">
            <a:avLst/>
          </a:prstGeom>
          <a:solidFill>
            <a:srgbClr val="B4A7D6"/>
          </a:solidFill>
          <a:ln>
            <a:noFill/>
          </a:ln>
        </p:spPr>
        <p:txBody>
          <a:bodyPr lIns="91425" tIns="91425" rIns="91425" bIns="91425" anchor="t" anchorCtr="0">
            <a:noAutofit/>
          </a:bodyPr>
          <a:lstStyle/>
          <a:p>
            <a:pPr lvl="0" rtl="0">
              <a:spcBef>
                <a:spcPts val="0"/>
              </a:spcBef>
              <a:buNone/>
            </a:pPr>
            <a:r>
              <a:rPr lang="en"/>
              <a:t> </a:t>
            </a:r>
            <a:r>
              <a:rPr lang="en" b="1"/>
              <a:t>How/When would you use this word outside of school?</a:t>
            </a:r>
          </a:p>
          <a:p>
            <a:pPr lvl="0" rtl="0">
              <a:spcBef>
                <a:spcPts val="0"/>
              </a:spcBef>
              <a:buNone/>
            </a:pPr>
            <a:endParaRPr b="1"/>
          </a:p>
          <a:p>
            <a:pPr lvl="0" rtl="0">
              <a:spcBef>
                <a:spcPts val="0"/>
              </a:spcBef>
              <a:buNone/>
            </a:pPr>
            <a:r>
              <a:rPr lang="en"/>
              <a:t>Outside of school I can use evidence when having my sister sign a contract saying to do something for me. The contract being the evidence.</a:t>
            </a:r>
          </a:p>
        </p:txBody>
      </p:sp>
      <p:sp>
        <p:nvSpPr>
          <p:cNvPr id="217" name="Shape 217"/>
          <p:cNvSpPr txBox="1"/>
          <p:nvPr/>
        </p:nvSpPr>
        <p:spPr>
          <a:xfrm>
            <a:off x="1569400" y="4834200"/>
            <a:ext cx="2394299" cy="3093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0000FF"/>
                </a:solidFill>
              </a:rPr>
              <a:t>Deija Medina Period 5</a:t>
            </a:r>
          </a:p>
        </p:txBody>
      </p:sp>
      <p:sp>
        <p:nvSpPr>
          <p:cNvPr id="218" name="Shape 218"/>
          <p:cNvSpPr txBox="1"/>
          <p:nvPr/>
        </p:nvSpPr>
        <p:spPr>
          <a:xfrm>
            <a:off x="6548450" y="2198725"/>
            <a:ext cx="2904899" cy="383700"/>
          </a:xfrm>
          <a:prstGeom prst="rect">
            <a:avLst/>
          </a:prstGeom>
          <a:noFill/>
          <a:ln>
            <a:noFill/>
          </a:ln>
        </p:spPr>
        <p:txBody>
          <a:bodyPr lIns="91425" tIns="91425" rIns="91425" bIns="91425" anchor="t" anchorCtr="0">
            <a:noAutofit/>
          </a:bodyPr>
          <a:lstStyle/>
          <a:p>
            <a:pPr lvl="0" rtl="0">
              <a:spcBef>
                <a:spcPts val="0"/>
              </a:spcBef>
              <a:buNone/>
            </a:pPr>
            <a:r>
              <a:rPr lang="en" sz="700" b="1">
                <a:solidFill>
                  <a:schemeClr val="dk1"/>
                </a:solidFill>
                <a:latin typeface="Verdana"/>
                <a:ea typeface="Verdana"/>
                <a:cs typeface="Verdana"/>
                <a:sym typeface="Verdana"/>
              </a:rPr>
              <a:t>http://tinyurl.com/puefu9m</a:t>
            </a:r>
          </a:p>
        </p:txBody>
      </p:sp>
      <p:pic>
        <p:nvPicPr>
          <p:cNvPr id="219" name="Shape 219"/>
          <p:cNvPicPr preferRelativeResize="0"/>
          <p:nvPr/>
        </p:nvPicPr>
        <p:blipFill>
          <a:blip r:embed="rId3">
            <a:alphaModFix/>
          </a:blip>
          <a:stretch>
            <a:fillRect/>
          </a:stretch>
        </p:blipFill>
        <p:spPr>
          <a:xfrm>
            <a:off x="5993950" y="587637"/>
            <a:ext cx="2857500" cy="16859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223"/>
        <p:cNvGrpSpPr/>
        <p:nvPr/>
      </p:nvGrpSpPr>
      <p:grpSpPr>
        <a:xfrm>
          <a:off x="0" y="0"/>
          <a:ext cx="0" cy="0"/>
          <a:chOff x="0" y="0"/>
          <a:chExt cx="0" cy="0"/>
        </a:xfrm>
      </p:grpSpPr>
      <p:sp>
        <p:nvSpPr>
          <p:cNvPr id="224" name="Shape 224"/>
          <p:cNvSpPr/>
          <p:nvPr/>
        </p:nvSpPr>
        <p:spPr>
          <a:xfrm>
            <a:off x="3400500" y="2192125"/>
            <a:ext cx="2085300" cy="780599"/>
          </a:xfrm>
          <a:prstGeom prst="roundRect">
            <a:avLst>
              <a:gd name="adj" fmla="val 16667"/>
            </a:avLst>
          </a:prstGeom>
          <a:solidFill>
            <a:srgbClr val="CCCCCC"/>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latin typeface="Orbitron"/>
                <a:ea typeface="Orbitron"/>
                <a:cs typeface="Orbitron"/>
                <a:sym typeface="Orbitron"/>
              </a:rPr>
              <a:t>Collaborate</a:t>
            </a:r>
          </a:p>
          <a:p>
            <a:pPr lvl="0" algn="ctr" rtl="0">
              <a:spcBef>
                <a:spcPts val="0"/>
              </a:spcBef>
              <a:buNone/>
            </a:pPr>
            <a:r>
              <a:rPr lang="en">
                <a:latin typeface="Orbitron"/>
                <a:ea typeface="Orbitron"/>
                <a:cs typeface="Orbitron"/>
                <a:sym typeface="Orbitron"/>
              </a:rPr>
              <a:t>(Verb)</a:t>
            </a:r>
          </a:p>
        </p:txBody>
      </p:sp>
      <p:cxnSp>
        <p:nvCxnSpPr>
          <p:cNvPr id="225" name="Shape 225"/>
          <p:cNvCxnSpPr>
            <a:endCxn id="224" idx="0"/>
          </p:cNvCxnSpPr>
          <p:nvPr/>
        </p:nvCxnSpPr>
        <p:spPr>
          <a:xfrm>
            <a:off x="4437750" y="149724"/>
            <a:ext cx="5400" cy="2042400"/>
          </a:xfrm>
          <a:prstGeom prst="straightConnector1">
            <a:avLst/>
          </a:prstGeom>
          <a:noFill/>
          <a:ln w="19050" cap="flat" cmpd="sng">
            <a:solidFill>
              <a:schemeClr val="dk2"/>
            </a:solidFill>
            <a:prstDash val="solid"/>
            <a:round/>
            <a:headEnd type="none" w="lg" len="lg"/>
            <a:tailEnd type="none" w="lg" len="lg"/>
          </a:ln>
        </p:spPr>
      </p:cxnSp>
      <p:cxnSp>
        <p:nvCxnSpPr>
          <p:cNvPr id="226" name="Shape 226"/>
          <p:cNvCxnSpPr>
            <a:stCxn id="224" idx="2"/>
          </p:cNvCxnSpPr>
          <p:nvPr/>
        </p:nvCxnSpPr>
        <p:spPr>
          <a:xfrm flipH="1">
            <a:off x="4441950" y="2972724"/>
            <a:ext cx="1200" cy="2023500"/>
          </a:xfrm>
          <a:prstGeom prst="straightConnector1">
            <a:avLst/>
          </a:prstGeom>
          <a:noFill/>
          <a:ln w="19050" cap="flat" cmpd="sng">
            <a:solidFill>
              <a:schemeClr val="dk2"/>
            </a:solidFill>
            <a:prstDash val="solid"/>
            <a:round/>
            <a:headEnd type="none" w="lg" len="lg"/>
            <a:tailEnd type="none" w="lg" len="lg"/>
          </a:ln>
        </p:spPr>
      </p:cxnSp>
      <p:cxnSp>
        <p:nvCxnSpPr>
          <p:cNvPr id="227" name="Shape 227"/>
          <p:cNvCxnSpPr/>
          <p:nvPr/>
        </p:nvCxnSpPr>
        <p:spPr>
          <a:xfrm>
            <a:off x="5485800" y="2582425"/>
            <a:ext cx="3528600" cy="5399"/>
          </a:xfrm>
          <a:prstGeom prst="straightConnector1">
            <a:avLst/>
          </a:prstGeom>
          <a:noFill/>
          <a:ln w="19050" cap="flat" cmpd="sng">
            <a:solidFill>
              <a:schemeClr val="dk2"/>
            </a:solidFill>
            <a:prstDash val="solid"/>
            <a:round/>
            <a:headEnd type="none" w="lg" len="lg"/>
            <a:tailEnd type="none" w="lg" len="lg"/>
          </a:ln>
        </p:spPr>
      </p:cxnSp>
      <p:cxnSp>
        <p:nvCxnSpPr>
          <p:cNvPr id="228" name="Shape 228"/>
          <p:cNvCxnSpPr/>
          <p:nvPr/>
        </p:nvCxnSpPr>
        <p:spPr>
          <a:xfrm rot="10800000" flipH="1">
            <a:off x="0" y="2577025"/>
            <a:ext cx="3389699" cy="5399"/>
          </a:xfrm>
          <a:prstGeom prst="straightConnector1">
            <a:avLst/>
          </a:prstGeom>
          <a:noFill/>
          <a:ln w="19050" cap="flat" cmpd="sng">
            <a:solidFill>
              <a:schemeClr val="dk2"/>
            </a:solidFill>
            <a:prstDash val="solid"/>
            <a:round/>
            <a:headEnd type="none" w="lg" len="lg"/>
            <a:tailEnd type="none" w="lg" len="lg"/>
          </a:ln>
        </p:spPr>
      </p:cxnSp>
      <p:sp>
        <p:nvSpPr>
          <p:cNvPr id="229" name="Shape 229"/>
          <p:cNvSpPr txBox="1"/>
          <p:nvPr/>
        </p:nvSpPr>
        <p:spPr>
          <a:xfrm>
            <a:off x="310100" y="224550"/>
            <a:ext cx="3902999" cy="2174099"/>
          </a:xfrm>
          <a:prstGeom prst="rect">
            <a:avLst/>
          </a:prstGeom>
          <a:noFill/>
          <a:ln>
            <a:noFill/>
          </a:ln>
        </p:spPr>
        <p:txBody>
          <a:bodyPr lIns="91425" tIns="91425" rIns="91425" bIns="91425" anchor="t" anchorCtr="0">
            <a:noAutofit/>
          </a:bodyPr>
          <a:lstStyle/>
          <a:p>
            <a:pPr lvl="0" rtl="0">
              <a:spcBef>
                <a:spcPts val="0"/>
              </a:spcBef>
              <a:buNone/>
            </a:pPr>
            <a:r>
              <a:rPr lang="en" sz="1600">
                <a:latin typeface="Orbitron"/>
                <a:ea typeface="Orbitron"/>
                <a:cs typeface="Orbitron"/>
                <a:sym typeface="Orbitron"/>
              </a:rPr>
              <a:t>Definition: </a:t>
            </a:r>
          </a:p>
          <a:p>
            <a:pPr lvl="0" rtl="0">
              <a:spcBef>
                <a:spcPts val="0"/>
              </a:spcBef>
              <a:buClr>
                <a:schemeClr val="dk1"/>
              </a:buClr>
              <a:buSzPct val="68750"/>
              <a:buFont typeface="Arial"/>
              <a:buNone/>
            </a:pPr>
            <a:r>
              <a:rPr lang="en" sz="1600">
                <a:solidFill>
                  <a:schemeClr val="dk1"/>
                </a:solidFill>
                <a:latin typeface="Orbitron"/>
                <a:ea typeface="Orbitron"/>
                <a:cs typeface="Orbitron"/>
                <a:sym typeface="Orbitron"/>
              </a:rPr>
              <a:t>work jointly on an activity, especially to produce or create something.</a:t>
            </a:r>
          </a:p>
          <a:p>
            <a:pPr lvl="0" rtl="0">
              <a:spcBef>
                <a:spcPts val="0"/>
              </a:spcBef>
              <a:buNone/>
            </a:pPr>
            <a:endParaRPr>
              <a:latin typeface="Orbitron"/>
              <a:ea typeface="Orbitron"/>
              <a:cs typeface="Orbitron"/>
              <a:sym typeface="Orbitron"/>
            </a:endParaRPr>
          </a:p>
          <a:p>
            <a:pPr lvl="0" rtl="0">
              <a:spcBef>
                <a:spcPts val="0"/>
              </a:spcBef>
              <a:buNone/>
            </a:pPr>
            <a:endParaRPr>
              <a:latin typeface="Orbitron"/>
              <a:ea typeface="Orbitron"/>
              <a:cs typeface="Orbitron"/>
              <a:sym typeface="Orbitron"/>
            </a:endParaRPr>
          </a:p>
          <a:p>
            <a:pPr lvl="0" rtl="0">
              <a:spcBef>
                <a:spcPts val="0"/>
              </a:spcBef>
              <a:buNone/>
            </a:pPr>
            <a:r>
              <a:rPr lang="en">
                <a:latin typeface="Orbitron"/>
                <a:ea typeface="Orbitron"/>
                <a:cs typeface="Orbitron"/>
                <a:sym typeface="Orbitron"/>
              </a:rPr>
              <a:t>Synonym(s): participate, combine, ally</a:t>
            </a:r>
          </a:p>
          <a:p>
            <a:pPr lvl="0" rtl="0">
              <a:spcBef>
                <a:spcPts val="0"/>
              </a:spcBef>
              <a:buNone/>
            </a:pPr>
            <a:endParaRPr>
              <a:latin typeface="Orbitron"/>
              <a:ea typeface="Orbitron"/>
              <a:cs typeface="Orbitron"/>
              <a:sym typeface="Orbitron"/>
            </a:endParaRPr>
          </a:p>
          <a:p>
            <a:pPr lvl="0" rtl="0">
              <a:spcBef>
                <a:spcPts val="0"/>
              </a:spcBef>
              <a:buNone/>
            </a:pPr>
            <a:r>
              <a:rPr lang="en">
                <a:latin typeface="Orbitron"/>
                <a:ea typeface="Orbitron"/>
                <a:cs typeface="Orbitron"/>
                <a:sym typeface="Orbitron"/>
              </a:rPr>
              <a:t>Antonym(s):  part, separate</a:t>
            </a:r>
          </a:p>
        </p:txBody>
      </p:sp>
      <p:sp>
        <p:nvSpPr>
          <p:cNvPr id="230" name="Shape 230"/>
          <p:cNvSpPr txBox="1"/>
          <p:nvPr/>
        </p:nvSpPr>
        <p:spPr>
          <a:xfrm>
            <a:off x="4822700" y="267325"/>
            <a:ext cx="4031399" cy="1753799"/>
          </a:xfrm>
          <a:prstGeom prst="rect">
            <a:avLst/>
          </a:prstGeom>
          <a:noFill/>
          <a:ln>
            <a:noFill/>
          </a:ln>
        </p:spPr>
        <p:txBody>
          <a:bodyPr lIns="91425" tIns="91425" rIns="91425" bIns="91425" anchor="t" anchorCtr="0">
            <a:noAutofit/>
          </a:bodyPr>
          <a:lstStyle/>
          <a:p>
            <a:pPr lvl="0" rtl="0">
              <a:spcBef>
                <a:spcPts val="0"/>
              </a:spcBef>
              <a:buNone/>
            </a:pPr>
            <a:r>
              <a:rPr lang="en">
                <a:latin typeface="Orbitron"/>
                <a:ea typeface="Orbitron"/>
                <a:cs typeface="Orbitron"/>
                <a:sym typeface="Orbitron"/>
              </a:rPr>
              <a:t>Visual Example :</a:t>
            </a:r>
            <a:r>
              <a:rPr lang="en"/>
              <a:t/>
            </a:r>
            <a:br>
              <a:rPr lang="en"/>
            </a:br>
            <a:endParaRPr lang="en"/>
          </a:p>
        </p:txBody>
      </p:sp>
      <p:sp>
        <p:nvSpPr>
          <p:cNvPr id="231" name="Shape 231"/>
          <p:cNvSpPr txBox="1"/>
          <p:nvPr/>
        </p:nvSpPr>
        <p:spPr>
          <a:xfrm>
            <a:off x="133675" y="2687112"/>
            <a:ext cx="3528600" cy="2042400"/>
          </a:xfrm>
          <a:prstGeom prst="rect">
            <a:avLst/>
          </a:prstGeom>
          <a:noFill/>
          <a:ln>
            <a:noFill/>
          </a:ln>
        </p:spPr>
        <p:txBody>
          <a:bodyPr lIns="91425" tIns="91425" rIns="91425" bIns="91425" anchor="t" anchorCtr="0">
            <a:noAutofit/>
          </a:bodyPr>
          <a:lstStyle/>
          <a:p>
            <a:pPr lvl="0" rtl="0">
              <a:spcBef>
                <a:spcPts val="0"/>
              </a:spcBef>
              <a:buNone/>
            </a:pPr>
            <a:r>
              <a:rPr lang="en" sz="1300">
                <a:latin typeface="Orbitron"/>
                <a:ea typeface="Orbitron"/>
                <a:cs typeface="Orbitron"/>
                <a:sym typeface="Orbitron"/>
              </a:rPr>
              <a:t>How is this word used in an academic setting?</a:t>
            </a:r>
          </a:p>
          <a:p>
            <a:pPr lvl="0" rtl="0">
              <a:spcBef>
                <a:spcPts val="0"/>
              </a:spcBef>
              <a:buNone/>
            </a:pPr>
            <a:endParaRPr sz="1300">
              <a:latin typeface="Orbitron"/>
              <a:ea typeface="Orbitron"/>
              <a:cs typeface="Orbitron"/>
              <a:sym typeface="Orbitron"/>
            </a:endParaRPr>
          </a:p>
          <a:p>
            <a:pPr lvl="0" rtl="0">
              <a:spcBef>
                <a:spcPts val="0"/>
              </a:spcBef>
              <a:buNone/>
            </a:pPr>
            <a:r>
              <a:rPr lang="en" sz="1300">
                <a:latin typeface="Orbitron"/>
                <a:ea typeface="Orbitron"/>
                <a:cs typeface="Orbitron"/>
                <a:sym typeface="Orbitron"/>
              </a:rPr>
              <a:t>Academically, I might need to collaborate with other classmates when my teacher assigns a project to the class where we have to work in groups. I might also need to collaborate with my teammates whenever we play a certain game during P.E.</a:t>
            </a:r>
          </a:p>
        </p:txBody>
      </p:sp>
      <p:sp>
        <p:nvSpPr>
          <p:cNvPr id="232" name="Shape 232"/>
          <p:cNvSpPr txBox="1"/>
          <p:nvPr/>
        </p:nvSpPr>
        <p:spPr>
          <a:xfrm>
            <a:off x="1546075" y="4834200"/>
            <a:ext cx="2417699" cy="3093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0000FF"/>
                </a:solidFill>
                <a:latin typeface="Orbitron"/>
                <a:ea typeface="Orbitron"/>
                <a:cs typeface="Orbitron"/>
                <a:sym typeface="Orbitron"/>
              </a:rPr>
              <a:t>Isaac Varela Pd.3</a:t>
            </a:r>
          </a:p>
        </p:txBody>
      </p:sp>
      <p:pic>
        <p:nvPicPr>
          <p:cNvPr id="233" name="Shape 233"/>
          <p:cNvPicPr preferRelativeResize="0"/>
          <p:nvPr/>
        </p:nvPicPr>
        <p:blipFill rotWithShape="1">
          <a:blip r:embed="rId3">
            <a:alphaModFix/>
          </a:blip>
          <a:srcRect l="32984"/>
          <a:stretch/>
        </p:blipFill>
        <p:spPr>
          <a:xfrm>
            <a:off x="6744575" y="399600"/>
            <a:ext cx="1925649" cy="1915650"/>
          </a:xfrm>
          <a:prstGeom prst="rect">
            <a:avLst/>
          </a:prstGeom>
          <a:noFill/>
          <a:ln>
            <a:noFill/>
          </a:ln>
        </p:spPr>
      </p:pic>
      <p:sp>
        <p:nvSpPr>
          <p:cNvPr id="234" name="Shape 234"/>
          <p:cNvSpPr txBox="1"/>
          <p:nvPr/>
        </p:nvSpPr>
        <p:spPr>
          <a:xfrm>
            <a:off x="6663750" y="2315250"/>
            <a:ext cx="2585699" cy="30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Orbitron"/>
                <a:ea typeface="Orbitron"/>
                <a:cs typeface="Orbitron"/>
                <a:sym typeface="Orbitron"/>
              </a:rPr>
              <a:t>http://tinyurl.com/prlasx2</a:t>
            </a:r>
          </a:p>
        </p:txBody>
      </p:sp>
      <p:sp>
        <p:nvSpPr>
          <p:cNvPr id="235" name="Shape 235"/>
          <p:cNvSpPr txBox="1"/>
          <p:nvPr/>
        </p:nvSpPr>
        <p:spPr>
          <a:xfrm>
            <a:off x="4822700" y="3030425"/>
            <a:ext cx="3657600" cy="1860599"/>
          </a:xfrm>
          <a:prstGeom prst="rect">
            <a:avLst/>
          </a:prstGeom>
          <a:noFill/>
          <a:ln>
            <a:noFill/>
          </a:ln>
        </p:spPr>
        <p:txBody>
          <a:bodyPr lIns="91425" tIns="91425" rIns="91425" bIns="91425" anchor="t" anchorCtr="0">
            <a:noAutofit/>
          </a:bodyPr>
          <a:lstStyle/>
          <a:p>
            <a:pPr lvl="0" rtl="0">
              <a:spcBef>
                <a:spcPts val="0"/>
              </a:spcBef>
              <a:buNone/>
            </a:pPr>
            <a:r>
              <a:rPr lang="en"/>
              <a:t> </a:t>
            </a:r>
            <a:r>
              <a:rPr lang="en">
                <a:latin typeface="Orbitron"/>
                <a:ea typeface="Orbitron"/>
                <a:cs typeface="Orbitron"/>
                <a:sym typeface="Orbitron"/>
              </a:rPr>
              <a:t>How/When would you use this word outside of school? </a:t>
            </a:r>
          </a:p>
          <a:p>
            <a:pPr lvl="0" rtl="0">
              <a:spcBef>
                <a:spcPts val="0"/>
              </a:spcBef>
              <a:buNone/>
            </a:pPr>
            <a:endParaRPr>
              <a:latin typeface="Orbitron"/>
              <a:ea typeface="Orbitron"/>
              <a:cs typeface="Orbitron"/>
              <a:sym typeface="Orbitron"/>
            </a:endParaRPr>
          </a:p>
          <a:p>
            <a:pPr lvl="0" rtl="0">
              <a:spcBef>
                <a:spcPts val="0"/>
              </a:spcBef>
              <a:buNone/>
            </a:pPr>
            <a:r>
              <a:rPr lang="en">
                <a:latin typeface="Orbitron"/>
                <a:ea typeface="Orbitron"/>
                <a:cs typeface="Orbitron"/>
                <a:sym typeface="Orbitron"/>
              </a:rPr>
              <a:t>Some military forces from different countries might need to collaborate to defeat a common enemy or threat.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239"/>
        <p:cNvGrpSpPr/>
        <p:nvPr/>
      </p:nvGrpSpPr>
      <p:grpSpPr>
        <a:xfrm>
          <a:off x="0" y="0"/>
          <a:ext cx="0" cy="0"/>
          <a:chOff x="0" y="0"/>
          <a:chExt cx="0" cy="0"/>
        </a:xfrm>
      </p:grpSpPr>
      <p:sp>
        <p:nvSpPr>
          <p:cNvPr id="240" name="Shape 240"/>
          <p:cNvSpPr/>
          <p:nvPr/>
        </p:nvSpPr>
        <p:spPr>
          <a:xfrm>
            <a:off x="3400500" y="2192125"/>
            <a:ext cx="2085300" cy="780599"/>
          </a:xfrm>
          <a:prstGeom prst="roundRect">
            <a:avLst>
              <a:gd name="adj" fmla="val 16667"/>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b="1" i="1"/>
              <a:t>Prouduce</a:t>
            </a:r>
          </a:p>
          <a:p>
            <a:pPr lvl="0" algn="ctr" rtl="0">
              <a:spcBef>
                <a:spcPts val="0"/>
              </a:spcBef>
              <a:buNone/>
            </a:pPr>
            <a:r>
              <a:rPr lang="en" sz="1600" b="1"/>
              <a:t>Verb</a:t>
            </a:r>
            <a:r>
              <a:rPr lang="en"/>
              <a:t> </a:t>
            </a:r>
          </a:p>
        </p:txBody>
      </p:sp>
      <p:cxnSp>
        <p:nvCxnSpPr>
          <p:cNvPr id="241" name="Shape 241"/>
          <p:cNvCxnSpPr>
            <a:endCxn id="240" idx="0"/>
          </p:cNvCxnSpPr>
          <p:nvPr/>
        </p:nvCxnSpPr>
        <p:spPr>
          <a:xfrm>
            <a:off x="4437750" y="149724"/>
            <a:ext cx="5400" cy="2042400"/>
          </a:xfrm>
          <a:prstGeom prst="straightConnector1">
            <a:avLst/>
          </a:prstGeom>
          <a:noFill/>
          <a:ln w="19050" cap="flat" cmpd="sng">
            <a:solidFill>
              <a:schemeClr val="dk2"/>
            </a:solidFill>
            <a:prstDash val="solid"/>
            <a:round/>
            <a:headEnd type="none" w="lg" len="lg"/>
            <a:tailEnd type="none" w="lg" len="lg"/>
          </a:ln>
        </p:spPr>
      </p:cxnSp>
      <p:cxnSp>
        <p:nvCxnSpPr>
          <p:cNvPr id="242" name="Shape 242"/>
          <p:cNvCxnSpPr>
            <a:stCxn id="240" idx="2"/>
          </p:cNvCxnSpPr>
          <p:nvPr/>
        </p:nvCxnSpPr>
        <p:spPr>
          <a:xfrm flipH="1">
            <a:off x="4441950" y="2972724"/>
            <a:ext cx="1200" cy="2023500"/>
          </a:xfrm>
          <a:prstGeom prst="straightConnector1">
            <a:avLst/>
          </a:prstGeom>
          <a:noFill/>
          <a:ln w="19050" cap="flat" cmpd="sng">
            <a:solidFill>
              <a:schemeClr val="dk2"/>
            </a:solidFill>
            <a:prstDash val="solid"/>
            <a:round/>
            <a:headEnd type="none" w="lg" len="lg"/>
            <a:tailEnd type="none" w="lg" len="lg"/>
          </a:ln>
        </p:spPr>
      </p:cxnSp>
      <p:cxnSp>
        <p:nvCxnSpPr>
          <p:cNvPr id="243" name="Shape 243"/>
          <p:cNvCxnSpPr/>
          <p:nvPr/>
        </p:nvCxnSpPr>
        <p:spPr>
          <a:xfrm>
            <a:off x="5485800" y="2582425"/>
            <a:ext cx="3528600" cy="5399"/>
          </a:xfrm>
          <a:prstGeom prst="straightConnector1">
            <a:avLst/>
          </a:prstGeom>
          <a:noFill/>
          <a:ln w="19050" cap="flat" cmpd="sng">
            <a:solidFill>
              <a:schemeClr val="dk2"/>
            </a:solidFill>
            <a:prstDash val="solid"/>
            <a:round/>
            <a:headEnd type="none" w="lg" len="lg"/>
            <a:tailEnd type="none" w="lg" len="lg"/>
          </a:ln>
        </p:spPr>
      </p:cxnSp>
      <p:cxnSp>
        <p:nvCxnSpPr>
          <p:cNvPr id="244" name="Shape 244"/>
          <p:cNvCxnSpPr/>
          <p:nvPr/>
        </p:nvCxnSpPr>
        <p:spPr>
          <a:xfrm rot="10800000" flipH="1">
            <a:off x="0" y="2577025"/>
            <a:ext cx="3389699" cy="5399"/>
          </a:xfrm>
          <a:prstGeom prst="straightConnector1">
            <a:avLst/>
          </a:prstGeom>
          <a:noFill/>
          <a:ln w="19050" cap="flat" cmpd="sng">
            <a:solidFill>
              <a:schemeClr val="dk2"/>
            </a:solidFill>
            <a:prstDash val="solid"/>
            <a:round/>
            <a:headEnd type="none" w="lg" len="lg"/>
            <a:tailEnd type="none" w="lg" len="lg"/>
          </a:ln>
        </p:spPr>
      </p:cxnSp>
      <p:sp>
        <p:nvSpPr>
          <p:cNvPr id="245" name="Shape 245"/>
          <p:cNvSpPr txBox="1"/>
          <p:nvPr/>
        </p:nvSpPr>
        <p:spPr>
          <a:xfrm>
            <a:off x="256800" y="267325"/>
            <a:ext cx="3902999" cy="2126699"/>
          </a:xfrm>
          <a:prstGeom prst="rect">
            <a:avLst/>
          </a:prstGeom>
          <a:noFill/>
          <a:ln>
            <a:noFill/>
          </a:ln>
        </p:spPr>
        <p:txBody>
          <a:bodyPr lIns="91425" tIns="91425" rIns="91425" bIns="91425" anchor="t" anchorCtr="0">
            <a:noAutofit/>
          </a:bodyPr>
          <a:lstStyle/>
          <a:p>
            <a:pPr lvl="0" rtl="0">
              <a:spcBef>
                <a:spcPts val="0"/>
              </a:spcBef>
              <a:buNone/>
            </a:pPr>
            <a:r>
              <a:rPr lang="en" b="1"/>
              <a:t>Definition:</a:t>
            </a:r>
          </a:p>
          <a:p>
            <a:pPr lvl="0" rtl="0">
              <a:spcBef>
                <a:spcPts val="0"/>
              </a:spcBef>
              <a:buNone/>
            </a:pPr>
            <a:r>
              <a:rPr lang="en"/>
              <a:t>   </a:t>
            </a:r>
            <a:r>
              <a:rPr lang="en" sz="1350"/>
              <a:t> make (something) using creative or/and mental skills</a:t>
            </a:r>
          </a:p>
          <a:p>
            <a:pPr lvl="0" rtl="0">
              <a:spcBef>
                <a:spcPts val="0"/>
              </a:spcBef>
              <a:buNone/>
            </a:pPr>
            <a:endParaRPr b="1"/>
          </a:p>
          <a:p>
            <a:pPr lvl="0" rtl="0">
              <a:spcBef>
                <a:spcPts val="0"/>
              </a:spcBef>
              <a:buNone/>
            </a:pPr>
            <a:r>
              <a:rPr lang="en" b="1"/>
              <a:t>Synonym(s):</a:t>
            </a:r>
          </a:p>
          <a:p>
            <a:pPr lvl="0" rtl="0">
              <a:spcBef>
                <a:spcPts val="0"/>
              </a:spcBef>
              <a:buNone/>
            </a:pPr>
            <a:r>
              <a:rPr lang="en"/>
              <a:t>  put together, originate, create</a:t>
            </a:r>
          </a:p>
          <a:p>
            <a:pPr lvl="0" rtl="0">
              <a:spcBef>
                <a:spcPts val="0"/>
              </a:spcBef>
              <a:buNone/>
            </a:pPr>
            <a:endParaRPr b="1"/>
          </a:p>
          <a:p>
            <a:pPr lvl="0" rtl="0">
              <a:spcBef>
                <a:spcPts val="0"/>
              </a:spcBef>
              <a:buNone/>
            </a:pPr>
            <a:r>
              <a:rPr lang="en" b="1"/>
              <a:t>Antonym(s):</a:t>
            </a:r>
            <a:r>
              <a:rPr lang="en"/>
              <a:t> </a:t>
            </a:r>
          </a:p>
          <a:p>
            <a:pPr lvl="0" rtl="0">
              <a:spcBef>
                <a:spcPts val="0"/>
              </a:spcBef>
              <a:buNone/>
            </a:pPr>
            <a:r>
              <a:rPr lang="en"/>
              <a:t>  exterminate</a:t>
            </a:r>
          </a:p>
          <a:p>
            <a:pPr lvl="0" rtl="0">
              <a:spcBef>
                <a:spcPts val="0"/>
              </a:spcBef>
              <a:buNone/>
            </a:pPr>
            <a:r>
              <a:rPr lang="en"/>
              <a:t>  </a:t>
            </a:r>
          </a:p>
          <a:p>
            <a:pPr lvl="0" rtl="0">
              <a:spcBef>
                <a:spcPts val="0"/>
              </a:spcBef>
              <a:buNone/>
            </a:pPr>
            <a:r>
              <a:rPr lang="en"/>
              <a:t>      </a:t>
            </a:r>
          </a:p>
        </p:txBody>
      </p:sp>
      <p:sp>
        <p:nvSpPr>
          <p:cNvPr id="246" name="Shape 246"/>
          <p:cNvSpPr txBox="1"/>
          <p:nvPr/>
        </p:nvSpPr>
        <p:spPr>
          <a:xfrm>
            <a:off x="4822700" y="267325"/>
            <a:ext cx="4031399" cy="1753799"/>
          </a:xfrm>
          <a:prstGeom prst="rect">
            <a:avLst/>
          </a:prstGeom>
          <a:noFill/>
          <a:ln>
            <a:noFill/>
          </a:ln>
        </p:spPr>
        <p:txBody>
          <a:bodyPr lIns="91425" tIns="91425" rIns="91425" bIns="91425" anchor="t" anchorCtr="0">
            <a:noAutofit/>
          </a:bodyPr>
          <a:lstStyle/>
          <a:p>
            <a:pPr lvl="0" rtl="0">
              <a:spcBef>
                <a:spcPts val="0"/>
              </a:spcBef>
              <a:buNone/>
            </a:pPr>
            <a:r>
              <a:rPr lang="en" b="1"/>
              <a:t>Visual Example:</a:t>
            </a:r>
            <a:br>
              <a:rPr lang="en" b="1"/>
            </a:br>
            <a:endParaRPr lang="en" b="1"/>
          </a:p>
        </p:txBody>
      </p:sp>
      <p:sp>
        <p:nvSpPr>
          <p:cNvPr id="247" name="Shape 247"/>
          <p:cNvSpPr txBox="1"/>
          <p:nvPr/>
        </p:nvSpPr>
        <p:spPr>
          <a:xfrm>
            <a:off x="256800" y="2972712"/>
            <a:ext cx="3657600" cy="1860599"/>
          </a:xfrm>
          <a:prstGeom prst="rect">
            <a:avLst/>
          </a:prstGeom>
          <a:noFill/>
          <a:ln>
            <a:noFill/>
          </a:ln>
        </p:spPr>
        <p:txBody>
          <a:bodyPr lIns="91425" tIns="91425" rIns="91425" bIns="91425" anchor="t" anchorCtr="0">
            <a:noAutofit/>
          </a:bodyPr>
          <a:lstStyle/>
          <a:p>
            <a:pPr lvl="0" rtl="0">
              <a:spcBef>
                <a:spcPts val="0"/>
              </a:spcBef>
              <a:buNone/>
            </a:pPr>
            <a:r>
              <a:rPr lang="en" b="1"/>
              <a:t>How is this word used in an academic setting?</a:t>
            </a:r>
          </a:p>
          <a:p>
            <a:pPr lvl="0" rtl="0">
              <a:spcBef>
                <a:spcPts val="0"/>
              </a:spcBef>
              <a:buNone/>
            </a:pPr>
            <a:r>
              <a:rPr lang="en"/>
              <a:t> </a:t>
            </a:r>
          </a:p>
          <a:p>
            <a:pPr lvl="0" rtl="0">
              <a:spcBef>
                <a:spcPts val="0"/>
              </a:spcBef>
              <a:buNone/>
            </a:pPr>
            <a:r>
              <a:rPr lang="en"/>
              <a:t>     </a:t>
            </a:r>
            <a:r>
              <a:rPr lang="en">
                <a:solidFill>
                  <a:schemeClr val="dk1"/>
                </a:solidFill>
              </a:rPr>
              <a:t>The word "produce" is used in a academically setting when you are creating something.An example might be when your teacher assigns you to create a story for a project.</a:t>
            </a:r>
          </a:p>
        </p:txBody>
      </p:sp>
      <p:sp>
        <p:nvSpPr>
          <p:cNvPr id="248" name="Shape 248"/>
          <p:cNvSpPr txBox="1"/>
          <p:nvPr/>
        </p:nvSpPr>
        <p:spPr>
          <a:xfrm>
            <a:off x="4822700" y="2972725"/>
            <a:ext cx="3657600" cy="1860599"/>
          </a:xfrm>
          <a:prstGeom prst="rect">
            <a:avLst/>
          </a:prstGeom>
          <a:noFill/>
          <a:ln>
            <a:noFill/>
          </a:ln>
        </p:spPr>
        <p:txBody>
          <a:bodyPr lIns="91425" tIns="91425" rIns="91425" bIns="91425" anchor="t" anchorCtr="0">
            <a:noAutofit/>
          </a:bodyPr>
          <a:lstStyle/>
          <a:p>
            <a:pPr lvl="0" rtl="0">
              <a:spcBef>
                <a:spcPts val="0"/>
              </a:spcBef>
              <a:buNone/>
            </a:pPr>
            <a:r>
              <a:rPr lang="en"/>
              <a:t> </a:t>
            </a:r>
            <a:r>
              <a:rPr lang="en" b="1"/>
              <a:t>How/When would you use this word outside of school?</a:t>
            </a:r>
          </a:p>
          <a:p>
            <a:pPr lvl="0" rtl="0">
              <a:spcBef>
                <a:spcPts val="0"/>
              </a:spcBef>
              <a:buNone/>
            </a:pPr>
            <a:r>
              <a:rPr lang="en" b="1"/>
              <a:t> </a:t>
            </a:r>
          </a:p>
          <a:p>
            <a:pPr lvl="0" rtl="0">
              <a:spcBef>
                <a:spcPts val="0"/>
              </a:spcBef>
              <a:buNone/>
            </a:pPr>
            <a:r>
              <a:rPr lang="en" b="1"/>
              <a:t> </a:t>
            </a:r>
            <a:r>
              <a:rPr lang="en"/>
              <a:t> The word "produce" is used outside of school when someone is usually making  a movie. Another example might be when the owner of a restaurant has to produce the orders for the customers.</a:t>
            </a:r>
          </a:p>
        </p:txBody>
      </p:sp>
      <p:sp>
        <p:nvSpPr>
          <p:cNvPr id="249" name="Shape 249"/>
          <p:cNvSpPr txBox="1"/>
          <p:nvPr/>
        </p:nvSpPr>
        <p:spPr>
          <a:xfrm>
            <a:off x="1569400" y="4834200"/>
            <a:ext cx="2394299" cy="3093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0000FF"/>
                </a:solidFill>
              </a:rPr>
              <a:t>By Priscilla Angulo p.5</a:t>
            </a:r>
          </a:p>
        </p:txBody>
      </p:sp>
      <p:pic>
        <p:nvPicPr>
          <p:cNvPr id="250" name="Shape 250"/>
          <p:cNvPicPr preferRelativeResize="0"/>
          <p:nvPr/>
        </p:nvPicPr>
        <p:blipFill>
          <a:blip r:embed="rId3">
            <a:alphaModFix/>
          </a:blip>
          <a:stretch>
            <a:fillRect/>
          </a:stretch>
        </p:blipFill>
        <p:spPr>
          <a:xfrm>
            <a:off x="6372750" y="224538"/>
            <a:ext cx="2551950" cy="1665386"/>
          </a:xfrm>
          <a:prstGeom prst="rect">
            <a:avLst/>
          </a:prstGeom>
          <a:noFill/>
          <a:ln>
            <a:noFill/>
          </a:ln>
        </p:spPr>
      </p:pic>
      <p:sp>
        <p:nvSpPr>
          <p:cNvPr id="251" name="Shape 251"/>
          <p:cNvSpPr txBox="1"/>
          <p:nvPr/>
        </p:nvSpPr>
        <p:spPr>
          <a:xfrm>
            <a:off x="6148200" y="2095025"/>
            <a:ext cx="2394299" cy="282299"/>
          </a:xfrm>
          <a:prstGeom prst="rect">
            <a:avLst/>
          </a:prstGeom>
          <a:noFill/>
          <a:ln>
            <a:noFill/>
          </a:ln>
        </p:spPr>
        <p:txBody>
          <a:bodyPr lIns="91425" tIns="91425" rIns="91425" bIns="91425" anchor="t" anchorCtr="0">
            <a:noAutofit/>
          </a:bodyPr>
          <a:lstStyle/>
          <a:p>
            <a:pPr lvl="0" rtl="0">
              <a:spcBef>
                <a:spcPts val="0"/>
              </a:spcBef>
              <a:buNone/>
            </a:pPr>
            <a:r>
              <a:rPr lang="en" sz="950" b="1">
                <a:solidFill>
                  <a:schemeClr val="dk1"/>
                </a:solidFill>
                <a:latin typeface="Verdana"/>
                <a:ea typeface="Verdana"/>
                <a:cs typeface="Verdana"/>
                <a:sym typeface="Verdana"/>
              </a:rPr>
              <a:t>http://tinyurl.com/nvjtxud</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55"/>
        <p:cNvGrpSpPr/>
        <p:nvPr/>
      </p:nvGrpSpPr>
      <p:grpSpPr>
        <a:xfrm>
          <a:off x="0" y="0"/>
          <a:ext cx="0" cy="0"/>
          <a:chOff x="0" y="0"/>
          <a:chExt cx="0" cy="0"/>
        </a:xfrm>
      </p:grpSpPr>
      <p:sp>
        <p:nvSpPr>
          <p:cNvPr id="256" name="Shape 256"/>
          <p:cNvSpPr/>
          <p:nvPr/>
        </p:nvSpPr>
        <p:spPr>
          <a:xfrm>
            <a:off x="3400500" y="2192125"/>
            <a:ext cx="2085300" cy="780599"/>
          </a:xfrm>
          <a:prstGeom prst="roundRect">
            <a:avLst>
              <a:gd name="adj" fmla="val 16667"/>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en"/>
              <a:t>            </a:t>
            </a:r>
            <a:r>
              <a:rPr lang="en">
                <a:latin typeface="Impact"/>
                <a:ea typeface="Impact"/>
                <a:cs typeface="Impact"/>
                <a:sym typeface="Impact"/>
              </a:rPr>
              <a:t> </a:t>
            </a:r>
            <a:r>
              <a:rPr lang="en" sz="2400">
                <a:latin typeface="Lobster"/>
                <a:ea typeface="Lobster"/>
                <a:cs typeface="Lobster"/>
                <a:sym typeface="Lobster"/>
              </a:rPr>
              <a:t>URL</a:t>
            </a:r>
          </a:p>
          <a:p>
            <a:pPr lvl="0" algn="l" rtl="0">
              <a:spcBef>
                <a:spcPts val="0"/>
              </a:spcBef>
              <a:buNone/>
            </a:pPr>
            <a:r>
              <a:rPr lang="en" sz="2400"/>
              <a:t>     </a:t>
            </a:r>
            <a:r>
              <a:rPr lang="en" sz="2400">
                <a:latin typeface="Lobster"/>
                <a:ea typeface="Lobster"/>
                <a:cs typeface="Lobster"/>
                <a:sym typeface="Lobster"/>
              </a:rPr>
              <a:t>‘’ noun’’</a:t>
            </a:r>
          </a:p>
        </p:txBody>
      </p:sp>
      <p:cxnSp>
        <p:nvCxnSpPr>
          <p:cNvPr id="257" name="Shape 257"/>
          <p:cNvCxnSpPr>
            <a:endCxn id="256" idx="0"/>
          </p:cNvCxnSpPr>
          <p:nvPr/>
        </p:nvCxnSpPr>
        <p:spPr>
          <a:xfrm>
            <a:off x="4437750" y="149724"/>
            <a:ext cx="5400" cy="2042400"/>
          </a:xfrm>
          <a:prstGeom prst="straightConnector1">
            <a:avLst/>
          </a:prstGeom>
          <a:noFill/>
          <a:ln w="19050" cap="flat" cmpd="sng">
            <a:solidFill>
              <a:schemeClr val="dk2"/>
            </a:solidFill>
            <a:prstDash val="solid"/>
            <a:round/>
            <a:headEnd type="none" w="lg" len="lg"/>
            <a:tailEnd type="none" w="lg" len="lg"/>
          </a:ln>
        </p:spPr>
      </p:cxnSp>
      <p:cxnSp>
        <p:nvCxnSpPr>
          <p:cNvPr id="258" name="Shape 258"/>
          <p:cNvCxnSpPr>
            <a:stCxn id="256" idx="2"/>
          </p:cNvCxnSpPr>
          <p:nvPr/>
        </p:nvCxnSpPr>
        <p:spPr>
          <a:xfrm flipH="1">
            <a:off x="4441950" y="2972724"/>
            <a:ext cx="1200" cy="2023500"/>
          </a:xfrm>
          <a:prstGeom prst="straightConnector1">
            <a:avLst/>
          </a:prstGeom>
          <a:noFill/>
          <a:ln w="19050" cap="flat" cmpd="sng">
            <a:solidFill>
              <a:schemeClr val="dk2"/>
            </a:solidFill>
            <a:prstDash val="solid"/>
            <a:round/>
            <a:headEnd type="none" w="lg" len="lg"/>
            <a:tailEnd type="none" w="lg" len="lg"/>
          </a:ln>
        </p:spPr>
      </p:cxnSp>
      <p:cxnSp>
        <p:nvCxnSpPr>
          <p:cNvPr id="259" name="Shape 259"/>
          <p:cNvCxnSpPr/>
          <p:nvPr/>
        </p:nvCxnSpPr>
        <p:spPr>
          <a:xfrm>
            <a:off x="5485800" y="2582425"/>
            <a:ext cx="3528600" cy="5399"/>
          </a:xfrm>
          <a:prstGeom prst="straightConnector1">
            <a:avLst/>
          </a:prstGeom>
          <a:noFill/>
          <a:ln w="19050" cap="flat" cmpd="sng">
            <a:solidFill>
              <a:schemeClr val="dk2"/>
            </a:solidFill>
            <a:prstDash val="solid"/>
            <a:round/>
            <a:headEnd type="none" w="lg" len="lg"/>
            <a:tailEnd type="none" w="lg" len="lg"/>
          </a:ln>
        </p:spPr>
      </p:cxnSp>
      <p:cxnSp>
        <p:nvCxnSpPr>
          <p:cNvPr id="260" name="Shape 260"/>
          <p:cNvCxnSpPr/>
          <p:nvPr/>
        </p:nvCxnSpPr>
        <p:spPr>
          <a:xfrm rot="10800000" flipH="1">
            <a:off x="0" y="2577025"/>
            <a:ext cx="3389699" cy="5399"/>
          </a:xfrm>
          <a:prstGeom prst="straightConnector1">
            <a:avLst/>
          </a:prstGeom>
          <a:noFill/>
          <a:ln w="19050" cap="flat" cmpd="sng">
            <a:solidFill>
              <a:schemeClr val="dk2"/>
            </a:solidFill>
            <a:prstDash val="solid"/>
            <a:round/>
            <a:headEnd type="none" w="lg" len="lg"/>
            <a:tailEnd type="none" w="lg" len="lg"/>
          </a:ln>
        </p:spPr>
      </p:cxnSp>
      <p:sp>
        <p:nvSpPr>
          <p:cNvPr id="261" name="Shape 261"/>
          <p:cNvSpPr txBox="1"/>
          <p:nvPr/>
        </p:nvSpPr>
        <p:spPr>
          <a:xfrm>
            <a:off x="265525" y="159175"/>
            <a:ext cx="3902999" cy="2023499"/>
          </a:xfrm>
          <a:prstGeom prst="rect">
            <a:avLst/>
          </a:prstGeom>
          <a:noFill/>
          <a:ln>
            <a:noFill/>
          </a:ln>
        </p:spPr>
        <p:txBody>
          <a:bodyPr lIns="91425" tIns="91425" rIns="91425" bIns="91425" anchor="t" anchorCtr="0">
            <a:noAutofit/>
          </a:bodyPr>
          <a:lstStyle/>
          <a:p>
            <a:pPr lvl="0" rtl="0">
              <a:spcBef>
                <a:spcPts val="0"/>
              </a:spcBef>
              <a:buNone/>
            </a:pPr>
            <a:r>
              <a:rPr lang="en" sz="1800">
                <a:latin typeface="Bangers"/>
                <a:ea typeface="Bangers"/>
                <a:cs typeface="Bangers"/>
                <a:sym typeface="Bangers"/>
              </a:rPr>
              <a:t>Definition</a:t>
            </a:r>
            <a:r>
              <a:rPr lang="en">
                <a:latin typeface="Bangers"/>
                <a:ea typeface="Bangers"/>
                <a:cs typeface="Bangers"/>
                <a:sym typeface="Bangers"/>
              </a:rPr>
              <a:t>: A URL is one type of uniform resource identifier;the generic term for all types of names and addresses that refers to objects on the world wide web.</a:t>
            </a:r>
          </a:p>
          <a:p>
            <a:pPr lvl="0" rtl="0">
              <a:spcBef>
                <a:spcPts val="0"/>
              </a:spcBef>
              <a:buNone/>
            </a:pPr>
            <a:endParaRPr>
              <a:latin typeface="Bangers"/>
              <a:ea typeface="Bangers"/>
              <a:cs typeface="Bangers"/>
              <a:sym typeface="Bangers"/>
            </a:endParaRPr>
          </a:p>
          <a:p>
            <a:pPr lvl="0" rtl="0">
              <a:spcBef>
                <a:spcPts val="0"/>
              </a:spcBef>
              <a:buNone/>
            </a:pPr>
            <a:endParaRPr>
              <a:latin typeface="Bangers"/>
              <a:ea typeface="Bangers"/>
              <a:cs typeface="Bangers"/>
              <a:sym typeface="Bangers"/>
            </a:endParaRPr>
          </a:p>
          <a:p>
            <a:pPr lvl="0" rtl="0">
              <a:spcBef>
                <a:spcPts val="0"/>
              </a:spcBef>
              <a:buNone/>
            </a:pPr>
            <a:endParaRPr>
              <a:latin typeface="Bangers"/>
              <a:ea typeface="Bangers"/>
              <a:cs typeface="Bangers"/>
              <a:sym typeface="Bangers"/>
            </a:endParaRPr>
          </a:p>
          <a:p>
            <a:pPr lvl="0" rtl="0">
              <a:spcBef>
                <a:spcPts val="0"/>
              </a:spcBef>
              <a:buNone/>
            </a:pPr>
            <a:r>
              <a:rPr lang="en" sz="1800">
                <a:latin typeface="Bangers"/>
                <a:ea typeface="Bangers"/>
                <a:cs typeface="Bangers"/>
                <a:sym typeface="Bangers"/>
              </a:rPr>
              <a:t>Synonym(s)</a:t>
            </a:r>
            <a:r>
              <a:rPr lang="en">
                <a:latin typeface="Bangers"/>
                <a:ea typeface="Bangers"/>
                <a:cs typeface="Bangers"/>
                <a:sym typeface="Bangers"/>
              </a:rPr>
              <a:t>:Web address</a:t>
            </a:r>
          </a:p>
          <a:p>
            <a:pPr lvl="0" rtl="0">
              <a:spcBef>
                <a:spcPts val="0"/>
              </a:spcBef>
              <a:buNone/>
            </a:pPr>
            <a:endParaRPr>
              <a:latin typeface="Bangers"/>
              <a:ea typeface="Bangers"/>
              <a:cs typeface="Bangers"/>
              <a:sym typeface="Bangers"/>
            </a:endParaRPr>
          </a:p>
          <a:p>
            <a:pPr lvl="0" rtl="0">
              <a:spcBef>
                <a:spcPts val="0"/>
              </a:spcBef>
              <a:buNone/>
            </a:pPr>
            <a:r>
              <a:rPr lang="en" sz="1800">
                <a:latin typeface="Bangers"/>
                <a:ea typeface="Bangers"/>
                <a:cs typeface="Bangers"/>
                <a:sym typeface="Bangers"/>
              </a:rPr>
              <a:t>Antonym(s):</a:t>
            </a:r>
            <a:r>
              <a:rPr lang="en">
                <a:latin typeface="Bangers"/>
                <a:ea typeface="Bangers"/>
                <a:cs typeface="Bangers"/>
                <a:sym typeface="Bangers"/>
              </a:rPr>
              <a:t>   none</a:t>
            </a:r>
          </a:p>
        </p:txBody>
      </p:sp>
      <p:sp>
        <p:nvSpPr>
          <p:cNvPr id="262" name="Shape 262"/>
          <p:cNvSpPr txBox="1"/>
          <p:nvPr/>
        </p:nvSpPr>
        <p:spPr>
          <a:xfrm>
            <a:off x="4712375" y="267325"/>
            <a:ext cx="4031399" cy="1753799"/>
          </a:xfrm>
          <a:prstGeom prst="rect">
            <a:avLst/>
          </a:prstGeom>
          <a:noFill/>
          <a:ln>
            <a:noFill/>
          </a:ln>
        </p:spPr>
        <p:txBody>
          <a:bodyPr lIns="91425" tIns="91425" rIns="91425" bIns="91425" anchor="t" anchorCtr="0">
            <a:noAutofit/>
          </a:bodyPr>
          <a:lstStyle/>
          <a:p>
            <a:pPr lvl="0" rtl="0">
              <a:spcBef>
                <a:spcPts val="0"/>
              </a:spcBef>
              <a:buNone/>
            </a:pPr>
            <a:r>
              <a:rPr lang="en" sz="1800">
                <a:latin typeface="Bangers"/>
                <a:ea typeface="Bangers"/>
                <a:cs typeface="Bangers"/>
                <a:sym typeface="Bangers"/>
              </a:rPr>
              <a:t>Visual Example (must include url link to cite):</a:t>
            </a:r>
            <a:br>
              <a:rPr lang="en" sz="1800">
                <a:latin typeface="Bangers"/>
                <a:ea typeface="Bangers"/>
                <a:cs typeface="Bangers"/>
                <a:sym typeface="Bangers"/>
              </a:rPr>
            </a:br>
            <a:endParaRPr lang="en" sz="1800">
              <a:latin typeface="Bangers"/>
              <a:ea typeface="Bangers"/>
              <a:cs typeface="Bangers"/>
              <a:sym typeface="Bangers"/>
            </a:endParaRPr>
          </a:p>
        </p:txBody>
      </p:sp>
      <p:sp>
        <p:nvSpPr>
          <p:cNvPr id="263" name="Shape 263"/>
          <p:cNvSpPr txBox="1"/>
          <p:nvPr/>
        </p:nvSpPr>
        <p:spPr>
          <a:xfrm>
            <a:off x="96475" y="2778000"/>
            <a:ext cx="3657600" cy="1860599"/>
          </a:xfrm>
          <a:prstGeom prst="rect">
            <a:avLst/>
          </a:prstGeom>
          <a:noFill/>
          <a:ln>
            <a:noFill/>
          </a:ln>
        </p:spPr>
        <p:txBody>
          <a:bodyPr lIns="91425" tIns="91425" rIns="91425" bIns="91425" anchor="t" anchorCtr="0">
            <a:noAutofit/>
          </a:bodyPr>
          <a:lstStyle/>
          <a:p>
            <a:pPr lvl="0" rtl="0">
              <a:spcBef>
                <a:spcPts val="0"/>
              </a:spcBef>
              <a:buNone/>
            </a:pPr>
            <a:r>
              <a:rPr lang="en" sz="1800">
                <a:latin typeface="Bangers"/>
                <a:ea typeface="Bangers"/>
                <a:cs typeface="Bangers"/>
                <a:sym typeface="Bangers"/>
              </a:rPr>
              <a:t>How is this word used in an academic setting?</a:t>
            </a:r>
          </a:p>
          <a:p>
            <a:pPr lvl="0" rtl="0">
              <a:spcBef>
                <a:spcPts val="0"/>
              </a:spcBef>
              <a:buNone/>
            </a:pPr>
            <a:endParaRPr>
              <a:latin typeface="Bangers"/>
              <a:ea typeface="Bangers"/>
              <a:cs typeface="Bangers"/>
              <a:sym typeface="Bangers"/>
            </a:endParaRPr>
          </a:p>
          <a:p>
            <a:pPr lvl="0" rtl="0">
              <a:spcBef>
                <a:spcPts val="0"/>
              </a:spcBef>
              <a:buNone/>
            </a:pPr>
            <a:r>
              <a:rPr lang="en">
                <a:latin typeface="Bangers"/>
                <a:ea typeface="Bangers"/>
                <a:cs typeface="Bangers"/>
                <a:sym typeface="Bangers"/>
              </a:rPr>
              <a:t>You can use this word when your doing research and you have to show what your url is or what your web address was when you found info or pictures...</a:t>
            </a:r>
          </a:p>
        </p:txBody>
      </p:sp>
      <p:sp>
        <p:nvSpPr>
          <p:cNvPr id="264" name="Shape 264"/>
          <p:cNvSpPr txBox="1"/>
          <p:nvPr/>
        </p:nvSpPr>
        <p:spPr>
          <a:xfrm>
            <a:off x="4849425" y="2972725"/>
            <a:ext cx="3657600" cy="1860599"/>
          </a:xfrm>
          <a:prstGeom prst="rect">
            <a:avLst/>
          </a:prstGeom>
          <a:noFill/>
          <a:ln>
            <a:noFill/>
          </a:ln>
        </p:spPr>
        <p:txBody>
          <a:bodyPr lIns="91425" tIns="91425" rIns="91425" bIns="91425" anchor="t" anchorCtr="0">
            <a:noAutofit/>
          </a:bodyPr>
          <a:lstStyle/>
          <a:p>
            <a:pPr lvl="0" rtl="0">
              <a:spcBef>
                <a:spcPts val="0"/>
              </a:spcBef>
              <a:buNone/>
            </a:pPr>
            <a:r>
              <a:rPr lang="en" sz="1800">
                <a:latin typeface="Bangers"/>
                <a:ea typeface="Bangers"/>
                <a:cs typeface="Bangers"/>
                <a:sym typeface="Bangers"/>
              </a:rPr>
              <a:t> How/When would you use this word outside of school?</a:t>
            </a:r>
          </a:p>
          <a:p>
            <a:pPr lvl="0" rtl="0">
              <a:spcBef>
                <a:spcPts val="0"/>
              </a:spcBef>
              <a:buNone/>
            </a:pPr>
            <a:endParaRPr>
              <a:latin typeface="Bangers"/>
              <a:ea typeface="Bangers"/>
              <a:cs typeface="Bangers"/>
              <a:sym typeface="Bangers"/>
            </a:endParaRPr>
          </a:p>
          <a:p>
            <a:pPr lvl="0" rtl="0">
              <a:spcBef>
                <a:spcPts val="0"/>
              </a:spcBef>
              <a:buNone/>
            </a:pPr>
            <a:r>
              <a:rPr lang="en">
                <a:latin typeface="Bangers"/>
                <a:ea typeface="Bangers"/>
                <a:cs typeface="Bangers"/>
                <a:sym typeface="Bangers"/>
              </a:rPr>
              <a:t>i would use this word outside of school when i find things online that interest me and i can tell people to type this certain url in  to find it also..</a:t>
            </a:r>
          </a:p>
        </p:txBody>
      </p:sp>
      <p:sp>
        <p:nvSpPr>
          <p:cNvPr id="265" name="Shape 265"/>
          <p:cNvSpPr txBox="1"/>
          <p:nvPr/>
        </p:nvSpPr>
        <p:spPr>
          <a:xfrm>
            <a:off x="453375" y="4686925"/>
            <a:ext cx="3248700" cy="309300"/>
          </a:xfrm>
          <a:prstGeom prst="rect">
            <a:avLst/>
          </a:prstGeom>
          <a:noFill/>
          <a:ln>
            <a:noFill/>
          </a:ln>
        </p:spPr>
        <p:txBody>
          <a:bodyPr lIns="91425" tIns="91425" rIns="91425" bIns="91425" anchor="t" anchorCtr="0">
            <a:noAutofit/>
          </a:bodyPr>
          <a:lstStyle/>
          <a:p>
            <a:pPr lvl="0" rtl="0">
              <a:spcBef>
                <a:spcPts val="0"/>
              </a:spcBef>
              <a:buNone/>
            </a:pPr>
            <a:r>
              <a:rPr lang="en" sz="1800" b="1">
                <a:solidFill>
                  <a:srgbClr val="0000FF"/>
                </a:solidFill>
              </a:rPr>
              <a:t>By:Nehemiah Moe, Period 1 </a:t>
            </a:r>
          </a:p>
        </p:txBody>
      </p:sp>
      <p:pic>
        <p:nvPicPr>
          <p:cNvPr id="266" name="Shape 266"/>
          <p:cNvPicPr preferRelativeResize="0"/>
          <p:nvPr/>
        </p:nvPicPr>
        <p:blipFill>
          <a:blip r:embed="rId3">
            <a:alphaModFix/>
          </a:blip>
          <a:stretch>
            <a:fillRect/>
          </a:stretch>
        </p:blipFill>
        <p:spPr>
          <a:xfrm>
            <a:off x="4812625" y="603825"/>
            <a:ext cx="2905399" cy="1080799"/>
          </a:xfrm>
          <a:prstGeom prst="rect">
            <a:avLst/>
          </a:prstGeom>
          <a:noFill/>
          <a:ln>
            <a:noFill/>
          </a:ln>
        </p:spPr>
      </p:pic>
      <p:sp>
        <p:nvSpPr>
          <p:cNvPr id="267" name="Shape 267"/>
          <p:cNvSpPr txBox="1"/>
          <p:nvPr/>
        </p:nvSpPr>
        <p:spPr>
          <a:xfrm>
            <a:off x="5222675" y="1783725"/>
            <a:ext cx="2085300" cy="309300"/>
          </a:xfrm>
          <a:prstGeom prst="rect">
            <a:avLst/>
          </a:prstGeom>
          <a:noFill/>
          <a:ln>
            <a:noFill/>
          </a:ln>
        </p:spPr>
        <p:txBody>
          <a:bodyPr lIns="91425" tIns="91425" rIns="91425" bIns="91425" anchor="ctr" anchorCtr="0">
            <a:noAutofit/>
          </a:bodyPr>
          <a:lstStyle/>
          <a:p>
            <a:pPr lvl="0" rtl="0">
              <a:spcBef>
                <a:spcPts val="0"/>
              </a:spcBef>
              <a:buNone/>
            </a:pPr>
            <a:r>
              <a:rPr lang="en">
                <a:latin typeface="Bangers"/>
                <a:ea typeface="Bangers"/>
                <a:cs typeface="Bangers"/>
                <a:sym typeface="Bangers"/>
              </a:rPr>
              <a:t>http://tinyurl.com/qhktgen</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71"/>
        <p:cNvGrpSpPr/>
        <p:nvPr/>
      </p:nvGrpSpPr>
      <p:grpSpPr>
        <a:xfrm>
          <a:off x="0" y="0"/>
          <a:ext cx="0" cy="0"/>
          <a:chOff x="0" y="0"/>
          <a:chExt cx="0" cy="0"/>
        </a:xfrm>
      </p:grpSpPr>
      <p:cxnSp>
        <p:nvCxnSpPr>
          <p:cNvPr id="272" name="Shape 272"/>
          <p:cNvCxnSpPr>
            <a:endCxn id="273" idx="0"/>
          </p:cNvCxnSpPr>
          <p:nvPr/>
        </p:nvCxnSpPr>
        <p:spPr>
          <a:xfrm>
            <a:off x="4431750" y="147025"/>
            <a:ext cx="5400" cy="2042400"/>
          </a:xfrm>
          <a:prstGeom prst="straightConnector1">
            <a:avLst/>
          </a:prstGeom>
          <a:noFill/>
          <a:ln w="19050" cap="flat" cmpd="sng">
            <a:solidFill>
              <a:schemeClr val="dk2"/>
            </a:solidFill>
            <a:prstDash val="solid"/>
            <a:round/>
            <a:headEnd type="none" w="lg" len="lg"/>
            <a:tailEnd type="none" w="lg" len="lg"/>
          </a:ln>
        </p:spPr>
      </p:cxnSp>
      <p:cxnSp>
        <p:nvCxnSpPr>
          <p:cNvPr id="274" name="Shape 274"/>
          <p:cNvCxnSpPr>
            <a:stCxn id="273" idx="2"/>
          </p:cNvCxnSpPr>
          <p:nvPr/>
        </p:nvCxnSpPr>
        <p:spPr>
          <a:xfrm flipH="1">
            <a:off x="4435950" y="2970025"/>
            <a:ext cx="1200" cy="2023500"/>
          </a:xfrm>
          <a:prstGeom prst="straightConnector1">
            <a:avLst/>
          </a:prstGeom>
          <a:noFill/>
          <a:ln w="19050" cap="flat" cmpd="sng">
            <a:solidFill>
              <a:schemeClr val="dk2"/>
            </a:solidFill>
            <a:prstDash val="solid"/>
            <a:round/>
            <a:headEnd type="none" w="lg" len="lg"/>
            <a:tailEnd type="none" w="lg" len="lg"/>
          </a:ln>
        </p:spPr>
      </p:cxnSp>
      <p:cxnSp>
        <p:nvCxnSpPr>
          <p:cNvPr id="275" name="Shape 275"/>
          <p:cNvCxnSpPr/>
          <p:nvPr/>
        </p:nvCxnSpPr>
        <p:spPr>
          <a:xfrm>
            <a:off x="5485800" y="2582425"/>
            <a:ext cx="3528600" cy="5399"/>
          </a:xfrm>
          <a:prstGeom prst="straightConnector1">
            <a:avLst/>
          </a:prstGeom>
          <a:noFill/>
          <a:ln w="19050" cap="flat" cmpd="sng">
            <a:solidFill>
              <a:schemeClr val="dk2"/>
            </a:solidFill>
            <a:prstDash val="solid"/>
            <a:round/>
            <a:headEnd type="none" w="lg" len="lg"/>
            <a:tailEnd type="none" w="lg" len="lg"/>
          </a:ln>
        </p:spPr>
      </p:cxnSp>
      <p:cxnSp>
        <p:nvCxnSpPr>
          <p:cNvPr id="276" name="Shape 276"/>
          <p:cNvCxnSpPr/>
          <p:nvPr/>
        </p:nvCxnSpPr>
        <p:spPr>
          <a:xfrm rot="10800000" flipH="1">
            <a:off x="0" y="2577025"/>
            <a:ext cx="3389699" cy="5399"/>
          </a:xfrm>
          <a:prstGeom prst="straightConnector1">
            <a:avLst/>
          </a:prstGeom>
          <a:noFill/>
          <a:ln w="19050" cap="flat" cmpd="sng">
            <a:solidFill>
              <a:schemeClr val="dk2"/>
            </a:solidFill>
            <a:prstDash val="solid"/>
            <a:round/>
            <a:headEnd type="none" w="lg" len="lg"/>
            <a:tailEnd type="none" w="lg" len="lg"/>
          </a:ln>
        </p:spPr>
      </p:cxnSp>
      <p:sp>
        <p:nvSpPr>
          <p:cNvPr id="277" name="Shape 277"/>
          <p:cNvSpPr txBox="1"/>
          <p:nvPr/>
        </p:nvSpPr>
        <p:spPr>
          <a:xfrm>
            <a:off x="212325" y="94075"/>
            <a:ext cx="4129199" cy="2257499"/>
          </a:xfrm>
          <a:prstGeom prst="rect">
            <a:avLst/>
          </a:prstGeom>
          <a:solidFill>
            <a:srgbClr val="B6D7A8"/>
          </a:solidFill>
          <a:ln>
            <a:noFill/>
          </a:ln>
        </p:spPr>
        <p:txBody>
          <a:bodyPr lIns="91425" tIns="91425" rIns="91425" bIns="91425" anchor="t" anchorCtr="0">
            <a:noAutofit/>
          </a:bodyPr>
          <a:lstStyle/>
          <a:p>
            <a:pPr lvl="0" rtl="0">
              <a:spcBef>
                <a:spcPts val="0"/>
              </a:spcBef>
              <a:buNone/>
            </a:pPr>
            <a:r>
              <a:rPr lang="en" sz="1600"/>
              <a:t>Definition:</a:t>
            </a:r>
          </a:p>
          <a:p>
            <a:pPr lvl="0" rtl="0">
              <a:spcBef>
                <a:spcPts val="0"/>
              </a:spcBef>
              <a:buNone/>
            </a:pPr>
            <a:endParaRPr sz="1600"/>
          </a:p>
          <a:p>
            <a:pPr marL="0" lvl="0" indent="0" rtl="0">
              <a:spcBef>
                <a:spcPts val="0"/>
              </a:spcBef>
              <a:buNone/>
            </a:pPr>
            <a:r>
              <a:rPr lang="en" sz="1600"/>
              <a:t> using more than one medium of expression or communication.:”a multimedia of form”. </a:t>
            </a:r>
          </a:p>
          <a:p>
            <a:pPr lvl="0" indent="457200" rtl="0">
              <a:spcBef>
                <a:spcPts val="0"/>
              </a:spcBef>
              <a:buNone/>
            </a:pPr>
            <a:endParaRPr/>
          </a:p>
          <a:p>
            <a:pPr lvl="0" rtl="0">
              <a:spcBef>
                <a:spcPts val="0"/>
              </a:spcBef>
              <a:buNone/>
            </a:pPr>
            <a:r>
              <a:rPr lang="en" sz="1600"/>
              <a:t>Synonym(s): Mixed Media,Intermedia, Interactive media </a:t>
            </a:r>
          </a:p>
          <a:p>
            <a:pPr lvl="0" rtl="0">
              <a:spcBef>
                <a:spcPts val="0"/>
              </a:spcBef>
              <a:buNone/>
            </a:pPr>
            <a:endParaRPr/>
          </a:p>
          <a:p>
            <a:pPr lvl="0" rtl="0">
              <a:spcBef>
                <a:spcPts val="0"/>
              </a:spcBef>
              <a:buNone/>
            </a:pPr>
            <a:r>
              <a:rPr lang="en" sz="1600"/>
              <a:t>Antonym(s): books, newspaper</a:t>
            </a:r>
          </a:p>
        </p:txBody>
      </p:sp>
      <p:sp>
        <p:nvSpPr>
          <p:cNvPr id="278" name="Shape 278"/>
          <p:cNvSpPr txBox="1"/>
          <p:nvPr/>
        </p:nvSpPr>
        <p:spPr>
          <a:xfrm>
            <a:off x="4822700" y="267325"/>
            <a:ext cx="4031399" cy="1753799"/>
          </a:xfrm>
          <a:prstGeom prst="rect">
            <a:avLst/>
          </a:prstGeom>
          <a:noFill/>
          <a:ln>
            <a:noFill/>
          </a:ln>
        </p:spPr>
        <p:txBody>
          <a:bodyPr lIns="91425" tIns="91425" rIns="91425" bIns="91425" anchor="t" anchorCtr="0">
            <a:noAutofit/>
          </a:bodyPr>
          <a:lstStyle/>
          <a:p>
            <a:pPr lvl="0" rtl="0">
              <a:spcBef>
                <a:spcPts val="0"/>
              </a:spcBef>
              <a:buNone/>
            </a:pPr>
            <a:r>
              <a:rPr lang="en"/>
              <a:t>Visual Example (must include url link to cite):</a:t>
            </a:r>
            <a:br>
              <a:rPr lang="en"/>
            </a:br>
            <a:endParaRPr lang="en"/>
          </a:p>
        </p:txBody>
      </p:sp>
      <p:sp>
        <p:nvSpPr>
          <p:cNvPr id="279" name="Shape 279"/>
          <p:cNvSpPr txBox="1"/>
          <p:nvPr/>
        </p:nvSpPr>
        <p:spPr>
          <a:xfrm>
            <a:off x="212325" y="2716925"/>
            <a:ext cx="3657600" cy="2175299"/>
          </a:xfrm>
          <a:prstGeom prst="rect">
            <a:avLst/>
          </a:prstGeom>
          <a:noFill/>
          <a:ln>
            <a:noFill/>
          </a:ln>
        </p:spPr>
        <p:txBody>
          <a:bodyPr lIns="91425" tIns="91425" rIns="91425" bIns="91425" anchor="t" anchorCtr="0">
            <a:noAutofit/>
          </a:bodyPr>
          <a:lstStyle/>
          <a:p>
            <a:pPr lvl="0" rtl="0">
              <a:spcBef>
                <a:spcPts val="0"/>
              </a:spcBef>
              <a:buNone/>
            </a:pPr>
            <a:r>
              <a:rPr lang="en" sz="1600"/>
              <a:t>How is this word used in an academic setting? </a:t>
            </a:r>
          </a:p>
          <a:p>
            <a:pPr lvl="0" rtl="0">
              <a:spcBef>
                <a:spcPts val="0"/>
              </a:spcBef>
              <a:buNone/>
            </a:pPr>
            <a:endParaRPr sz="1600"/>
          </a:p>
          <a:p>
            <a:pPr lvl="0" rtl="0">
              <a:spcBef>
                <a:spcPts val="0"/>
              </a:spcBef>
              <a:buNone/>
            </a:pPr>
            <a:r>
              <a:rPr lang="en" sz="1600"/>
              <a:t>Multi-media is used in academic setting to express your knowledge in multiple ways,solve problems, revise your own work and to build your own knowledge.   </a:t>
            </a:r>
          </a:p>
          <a:p>
            <a:pPr lvl="0" rtl="0">
              <a:spcBef>
                <a:spcPts val="0"/>
              </a:spcBef>
              <a:buNone/>
            </a:pPr>
            <a:endParaRPr sz="1600"/>
          </a:p>
        </p:txBody>
      </p:sp>
      <p:sp>
        <p:nvSpPr>
          <p:cNvPr id="280" name="Shape 280"/>
          <p:cNvSpPr txBox="1"/>
          <p:nvPr/>
        </p:nvSpPr>
        <p:spPr>
          <a:xfrm>
            <a:off x="5196500" y="2885225"/>
            <a:ext cx="3657600" cy="1860599"/>
          </a:xfrm>
          <a:prstGeom prst="rect">
            <a:avLst/>
          </a:prstGeom>
          <a:noFill/>
          <a:ln>
            <a:noFill/>
          </a:ln>
        </p:spPr>
        <p:txBody>
          <a:bodyPr lIns="91425" tIns="91425" rIns="91425" bIns="91425" anchor="t" anchorCtr="0">
            <a:noAutofit/>
          </a:bodyPr>
          <a:lstStyle/>
          <a:p>
            <a:pPr lvl="0" rtl="0">
              <a:spcBef>
                <a:spcPts val="0"/>
              </a:spcBef>
              <a:buNone/>
            </a:pPr>
            <a:r>
              <a:rPr lang="en"/>
              <a:t> </a:t>
            </a:r>
            <a:r>
              <a:rPr lang="en" sz="1600"/>
              <a:t>How/When would you use this word outside of school? </a:t>
            </a:r>
          </a:p>
          <a:p>
            <a:pPr lvl="0" rtl="0">
              <a:spcBef>
                <a:spcPts val="0"/>
              </a:spcBef>
              <a:buNone/>
            </a:pPr>
            <a:endParaRPr sz="1600"/>
          </a:p>
          <a:p>
            <a:pPr lvl="0" rtl="0">
              <a:spcBef>
                <a:spcPts val="0"/>
              </a:spcBef>
              <a:buNone/>
            </a:pPr>
            <a:r>
              <a:rPr lang="en" sz="1600"/>
              <a:t>You would use the word outside of the classroom setting in things such as social media, movie and fashion industry. </a:t>
            </a:r>
          </a:p>
        </p:txBody>
      </p:sp>
      <p:sp>
        <p:nvSpPr>
          <p:cNvPr id="281" name="Shape 281"/>
          <p:cNvSpPr txBox="1"/>
          <p:nvPr/>
        </p:nvSpPr>
        <p:spPr>
          <a:xfrm>
            <a:off x="1569400" y="4834200"/>
            <a:ext cx="2394299" cy="3093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0000FF"/>
                </a:solidFill>
              </a:rPr>
              <a:t>Isabel Castillo P.1</a:t>
            </a:r>
          </a:p>
        </p:txBody>
      </p:sp>
      <p:pic>
        <p:nvPicPr>
          <p:cNvPr id="282" name="Shape 282"/>
          <p:cNvPicPr preferRelativeResize="0"/>
          <p:nvPr/>
        </p:nvPicPr>
        <p:blipFill>
          <a:blip r:embed="rId3">
            <a:alphaModFix/>
          </a:blip>
          <a:stretch>
            <a:fillRect/>
          </a:stretch>
        </p:blipFill>
        <p:spPr>
          <a:xfrm>
            <a:off x="4736249" y="587525"/>
            <a:ext cx="4031400" cy="1433599"/>
          </a:xfrm>
          <a:prstGeom prst="rect">
            <a:avLst/>
          </a:prstGeom>
          <a:noFill/>
          <a:ln>
            <a:noFill/>
          </a:ln>
        </p:spPr>
      </p:pic>
      <p:sp>
        <p:nvSpPr>
          <p:cNvPr id="283" name="Shape 283"/>
          <p:cNvSpPr txBox="1"/>
          <p:nvPr/>
        </p:nvSpPr>
        <p:spPr>
          <a:xfrm>
            <a:off x="5656775" y="2121625"/>
            <a:ext cx="2478900" cy="360299"/>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Verdana"/>
                <a:ea typeface="Verdana"/>
                <a:cs typeface="Verdana"/>
                <a:sym typeface="Verdana"/>
              </a:rPr>
              <a:t>http://tinyurl.com/nqrazct</a:t>
            </a:r>
          </a:p>
        </p:txBody>
      </p:sp>
      <p:sp>
        <p:nvSpPr>
          <p:cNvPr id="284" name="Shape 284"/>
          <p:cNvSpPr/>
          <p:nvPr/>
        </p:nvSpPr>
        <p:spPr>
          <a:xfrm>
            <a:off x="3197100" y="1456375"/>
            <a:ext cx="2478900" cy="2257499"/>
          </a:xfrm>
          <a:prstGeom prst="star5">
            <a:avLst>
              <a:gd name="adj" fmla="val 19098"/>
              <a:gd name="hf" fmla="val 105146"/>
              <a:gd name="vf" fmla="val 110557"/>
            </a:avLst>
          </a:prstGeom>
          <a:solidFill>
            <a:srgbClr val="B6D7A8"/>
          </a:solidFill>
          <a:ln w="19050" cap="flat" cmpd="sng">
            <a:solidFill>
              <a:srgbClr val="274E1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85" name="Shape 285"/>
          <p:cNvSpPr txBox="1"/>
          <p:nvPr/>
        </p:nvSpPr>
        <p:spPr>
          <a:xfrm>
            <a:off x="3611837" y="2223675"/>
            <a:ext cx="1822799" cy="4589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274E13"/>
                </a:solidFill>
                <a:latin typeface="Lobster"/>
                <a:ea typeface="Lobster"/>
                <a:cs typeface="Lobster"/>
                <a:sym typeface="Lobster"/>
              </a:rPr>
              <a:t>Multi-media</a:t>
            </a:r>
          </a:p>
        </p:txBody>
      </p:sp>
      <p:sp>
        <p:nvSpPr>
          <p:cNvPr id="286" name="Shape 286"/>
          <p:cNvSpPr txBox="1"/>
          <p:nvPr/>
        </p:nvSpPr>
        <p:spPr>
          <a:xfrm>
            <a:off x="3963700" y="2716925"/>
            <a:ext cx="994200" cy="458999"/>
          </a:xfrm>
          <a:prstGeom prst="rect">
            <a:avLst/>
          </a:prstGeom>
          <a:noFill/>
          <a:ln>
            <a:noFill/>
          </a:ln>
        </p:spPr>
        <p:txBody>
          <a:bodyPr lIns="91425" tIns="91425" rIns="91425" bIns="91425" anchor="t" anchorCtr="0">
            <a:noAutofit/>
          </a:bodyPr>
          <a:lstStyle/>
          <a:p>
            <a:pPr lvl="0" rtl="0">
              <a:spcBef>
                <a:spcPts val="0"/>
              </a:spcBef>
              <a:buNone/>
            </a:pPr>
            <a:r>
              <a:rPr lang="en"/>
              <a:t>Adjective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p:nvPr/>
        </p:nvSpPr>
        <p:spPr>
          <a:xfrm>
            <a:off x="3400500" y="2192125"/>
            <a:ext cx="2085300" cy="780599"/>
          </a:xfrm>
          <a:prstGeom prst="roundRect">
            <a:avLst>
              <a:gd name="adj" fmla="val 16667"/>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Collegial</a:t>
            </a:r>
          </a:p>
          <a:p>
            <a:pPr lvl="0" algn="ctr" rtl="0">
              <a:spcBef>
                <a:spcPts val="0"/>
              </a:spcBef>
              <a:buNone/>
            </a:pPr>
            <a:r>
              <a:rPr lang="en"/>
              <a:t>Adjective </a:t>
            </a:r>
          </a:p>
        </p:txBody>
      </p:sp>
      <p:cxnSp>
        <p:nvCxnSpPr>
          <p:cNvPr id="292" name="Shape 292"/>
          <p:cNvCxnSpPr>
            <a:endCxn id="291" idx="0"/>
          </p:cNvCxnSpPr>
          <p:nvPr/>
        </p:nvCxnSpPr>
        <p:spPr>
          <a:xfrm>
            <a:off x="4437750" y="149724"/>
            <a:ext cx="5400" cy="2042400"/>
          </a:xfrm>
          <a:prstGeom prst="straightConnector1">
            <a:avLst/>
          </a:prstGeom>
          <a:noFill/>
          <a:ln w="19050" cap="flat" cmpd="sng">
            <a:solidFill>
              <a:schemeClr val="dk2"/>
            </a:solidFill>
            <a:prstDash val="solid"/>
            <a:round/>
            <a:headEnd type="none" w="lg" len="lg"/>
            <a:tailEnd type="none" w="lg" len="lg"/>
          </a:ln>
        </p:spPr>
      </p:cxnSp>
      <p:cxnSp>
        <p:nvCxnSpPr>
          <p:cNvPr id="293" name="Shape 293"/>
          <p:cNvCxnSpPr>
            <a:stCxn id="291" idx="2"/>
          </p:cNvCxnSpPr>
          <p:nvPr/>
        </p:nvCxnSpPr>
        <p:spPr>
          <a:xfrm flipH="1">
            <a:off x="4441950" y="2972724"/>
            <a:ext cx="1200" cy="2023500"/>
          </a:xfrm>
          <a:prstGeom prst="straightConnector1">
            <a:avLst/>
          </a:prstGeom>
          <a:noFill/>
          <a:ln w="19050" cap="flat" cmpd="sng">
            <a:solidFill>
              <a:schemeClr val="dk2"/>
            </a:solidFill>
            <a:prstDash val="solid"/>
            <a:round/>
            <a:headEnd type="none" w="lg" len="lg"/>
            <a:tailEnd type="none" w="lg" len="lg"/>
          </a:ln>
        </p:spPr>
      </p:cxnSp>
      <p:cxnSp>
        <p:nvCxnSpPr>
          <p:cNvPr id="294" name="Shape 294"/>
          <p:cNvCxnSpPr/>
          <p:nvPr/>
        </p:nvCxnSpPr>
        <p:spPr>
          <a:xfrm>
            <a:off x="5485800" y="2582425"/>
            <a:ext cx="3528600" cy="5399"/>
          </a:xfrm>
          <a:prstGeom prst="straightConnector1">
            <a:avLst/>
          </a:prstGeom>
          <a:noFill/>
          <a:ln w="19050" cap="flat" cmpd="sng">
            <a:solidFill>
              <a:schemeClr val="dk2"/>
            </a:solidFill>
            <a:prstDash val="solid"/>
            <a:round/>
            <a:headEnd type="none" w="lg" len="lg"/>
            <a:tailEnd type="none" w="lg" len="lg"/>
          </a:ln>
        </p:spPr>
      </p:cxnSp>
      <p:cxnSp>
        <p:nvCxnSpPr>
          <p:cNvPr id="295" name="Shape 295"/>
          <p:cNvCxnSpPr/>
          <p:nvPr/>
        </p:nvCxnSpPr>
        <p:spPr>
          <a:xfrm rot="10800000" flipH="1">
            <a:off x="0" y="2577025"/>
            <a:ext cx="3389699" cy="5399"/>
          </a:xfrm>
          <a:prstGeom prst="straightConnector1">
            <a:avLst/>
          </a:prstGeom>
          <a:noFill/>
          <a:ln w="19050" cap="flat" cmpd="sng">
            <a:solidFill>
              <a:schemeClr val="dk2"/>
            </a:solidFill>
            <a:prstDash val="solid"/>
            <a:round/>
            <a:headEnd type="none" w="lg" len="lg"/>
            <a:tailEnd type="none" w="lg" len="lg"/>
          </a:ln>
        </p:spPr>
      </p:cxnSp>
      <p:sp>
        <p:nvSpPr>
          <p:cNvPr id="296" name="Shape 296"/>
          <p:cNvSpPr txBox="1"/>
          <p:nvPr/>
        </p:nvSpPr>
        <p:spPr>
          <a:xfrm>
            <a:off x="310100" y="224550"/>
            <a:ext cx="3902999" cy="1860599"/>
          </a:xfrm>
          <a:prstGeom prst="rect">
            <a:avLst/>
          </a:prstGeom>
          <a:noFill/>
          <a:ln>
            <a:noFill/>
          </a:ln>
        </p:spPr>
        <p:txBody>
          <a:bodyPr lIns="91425" tIns="91425" rIns="91425" bIns="91425" anchor="t" anchorCtr="0">
            <a:noAutofit/>
          </a:bodyPr>
          <a:lstStyle/>
          <a:p>
            <a:pPr lvl="0" rtl="0">
              <a:spcBef>
                <a:spcPts val="0"/>
              </a:spcBef>
              <a:buNone/>
            </a:pPr>
            <a:r>
              <a:rPr lang="en" b="1"/>
              <a:t>Definition:</a:t>
            </a:r>
          </a:p>
          <a:p>
            <a:pPr lvl="0" rtl="0">
              <a:spcBef>
                <a:spcPts val="0"/>
              </a:spcBef>
              <a:buNone/>
            </a:pPr>
            <a:endParaRPr/>
          </a:p>
          <a:p>
            <a:pPr lvl="0" rtl="0">
              <a:spcBef>
                <a:spcPts val="0"/>
              </a:spcBef>
              <a:buNone/>
            </a:pPr>
            <a:r>
              <a:rPr lang="en"/>
              <a:t>  Relating to or involving shared responsibility, as among a group or colleagues.</a:t>
            </a:r>
          </a:p>
          <a:p>
            <a:pPr lvl="0" rtl="0">
              <a:spcBef>
                <a:spcPts val="0"/>
              </a:spcBef>
              <a:buNone/>
            </a:pPr>
            <a:endParaRPr/>
          </a:p>
          <a:p>
            <a:pPr lvl="0" rtl="0">
              <a:spcBef>
                <a:spcPts val="0"/>
              </a:spcBef>
              <a:buNone/>
            </a:pPr>
            <a:r>
              <a:rPr lang="en" b="1"/>
              <a:t>Synonym(s):</a:t>
            </a:r>
            <a:r>
              <a:rPr lang="en"/>
              <a:t>Team; Coordinated </a:t>
            </a:r>
          </a:p>
          <a:p>
            <a:pPr lvl="0" rtl="0">
              <a:spcBef>
                <a:spcPts val="0"/>
              </a:spcBef>
              <a:buNone/>
            </a:pPr>
            <a:endParaRPr/>
          </a:p>
          <a:p>
            <a:pPr lvl="0" rtl="0">
              <a:spcBef>
                <a:spcPts val="0"/>
              </a:spcBef>
              <a:buNone/>
            </a:pPr>
            <a:r>
              <a:rPr lang="en" b="1"/>
              <a:t>Antonym(s): </a:t>
            </a:r>
            <a:r>
              <a:rPr lang="en"/>
              <a:t>Divided; unhelpful</a:t>
            </a:r>
          </a:p>
        </p:txBody>
      </p:sp>
      <p:sp>
        <p:nvSpPr>
          <p:cNvPr id="297" name="Shape 297"/>
          <p:cNvSpPr txBox="1"/>
          <p:nvPr/>
        </p:nvSpPr>
        <p:spPr>
          <a:xfrm>
            <a:off x="4822700" y="267325"/>
            <a:ext cx="4031399" cy="1753799"/>
          </a:xfrm>
          <a:prstGeom prst="rect">
            <a:avLst/>
          </a:prstGeom>
          <a:noFill/>
          <a:ln>
            <a:noFill/>
          </a:ln>
        </p:spPr>
        <p:txBody>
          <a:bodyPr lIns="91425" tIns="91425" rIns="91425" bIns="91425" anchor="t" anchorCtr="0">
            <a:noAutofit/>
          </a:bodyPr>
          <a:lstStyle/>
          <a:p>
            <a:pPr lvl="0" rtl="0">
              <a:spcBef>
                <a:spcPts val="0"/>
              </a:spcBef>
              <a:buNone/>
            </a:pPr>
            <a:r>
              <a:rPr lang="en"/>
              <a:t>    </a:t>
            </a:r>
            <a:r>
              <a:rPr lang="en" b="1"/>
              <a:t>Visual Example:</a:t>
            </a:r>
            <a:br>
              <a:rPr lang="en" b="1"/>
            </a:br>
            <a:endParaRPr lang="en" b="1"/>
          </a:p>
        </p:txBody>
      </p:sp>
      <p:sp>
        <p:nvSpPr>
          <p:cNvPr id="298" name="Shape 298"/>
          <p:cNvSpPr txBox="1"/>
          <p:nvPr/>
        </p:nvSpPr>
        <p:spPr>
          <a:xfrm>
            <a:off x="212325" y="2716925"/>
            <a:ext cx="3657600" cy="1860599"/>
          </a:xfrm>
          <a:prstGeom prst="rect">
            <a:avLst/>
          </a:prstGeom>
          <a:noFill/>
          <a:ln>
            <a:noFill/>
          </a:ln>
        </p:spPr>
        <p:txBody>
          <a:bodyPr lIns="91425" tIns="91425" rIns="91425" bIns="91425" anchor="t" anchorCtr="0">
            <a:noAutofit/>
          </a:bodyPr>
          <a:lstStyle/>
          <a:p>
            <a:pPr lvl="0" rtl="0">
              <a:spcBef>
                <a:spcPts val="0"/>
              </a:spcBef>
              <a:buNone/>
            </a:pPr>
            <a:endParaRPr b="1"/>
          </a:p>
          <a:p>
            <a:pPr lvl="0" rtl="0">
              <a:spcBef>
                <a:spcPts val="0"/>
              </a:spcBef>
              <a:buNone/>
            </a:pPr>
            <a:r>
              <a:rPr lang="en" b="1"/>
              <a:t>How is this word used in an academic setting?</a:t>
            </a:r>
          </a:p>
          <a:p>
            <a:pPr lvl="0" rtl="0">
              <a:spcBef>
                <a:spcPts val="0"/>
              </a:spcBef>
              <a:buNone/>
            </a:pPr>
            <a:r>
              <a:rPr lang="en" b="1"/>
              <a:t>  </a:t>
            </a:r>
          </a:p>
          <a:p>
            <a:pPr lvl="0" rtl="0">
              <a:spcBef>
                <a:spcPts val="0"/>
              </a:spcBef>
              <a:buNone/>
            </a:pPr>
            <a:r>
              <a:rPr lang="en"/>
              <a:t>   We can use the word Collegial in an academic setting by when we get into groups during class and talk about our project or responsibilities. (Collegial)</a:t>
            </a:r>
          </a:p>
        </p:txBody>
      </p:sp>
      <p:sp>
        <p:nvSpPr>
          <p:cNvPr id="299" name="Shape 299"/>
          <p:cNvSpPr txBox="1"/>
          <p:nvPr/>
        </p:nvSpPr>
        <p:spPr>
          <a:xfrm>
            <a:off x="4822700" y="3030425"/>
            <a:ext cx="3657600" cy="1860599"/>
          </a:xfrm>
          <a:prstGeom prst="rect">
            <a:avLst/>
          </a:prstGeom>
          <a:noFill/>
          <a:ln>
            <a:noFill/>
          </a:ln>
        </p:spPr>
        <p:txBody>
          <a:bodyPr lIns="91425" tIns="91425" rIns="91425" bIns="91425" anchor="t" anchorCtr="0">
            <a:noAutofit/>
          </a:bodyPr>
          <a:lstStyle/>
          <a:p>
            <a:pPr lvl="0" rtl="0">
              <a:spcBef>
                <a:spcPts val="0"/>
              </a:spcBef>
              <a:buNone/>
            </a:pPr>
            <a:r>
              <a:rPr lang="en" b="1"/>
              <a:t> How/When would you use this word outside of school?</a:t>
            </a:r>
          </a:p>
          <a:p>
            <a:pPr lvl="0" rtl="0">
              <a:spcBef>
                <a:spcPts val="0"/>
              </a:spcBef>
              <a:buNone/>
            </a:pPr>
            <a:endParaRPr/>
          </a:p>
          <a:p>
            <a:pPr lvl="0" rtl="0">
              <a:spcBef>
                <a:spcPts val="0"/>
              </a:spcBef>
              <a:buNone/>
            </a:pPr>
            <a:r>
              <a:rPr lang="en"/>
              <a:t>   You would use the word Collegial out of school when you get a job and you talk to your colleagues about your job or you are talking to a group sharing information or responsibilities. </a:t>
            </a:r>
          </a:p>
        </p:txBody>
      </p:sp>
      <p:sp>
        <p:nvSpPr>
          <p:cNvPr id="300" name="Shape 300"/>
          <p:cNvSpPr txBox="1"/>
          <p:nvPr/>
        </p:nvSpPr>
        <p:spPr>
          <a:xfrm>
            <a:off x="1220200" y="4577525"/>
            <a:ext cx="2394299" cy="3093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0000FF"/>
                </a:solidFill>
              </a:rPr>
              <a:t>by:Madison Hamilton pd.5</a:t>
            </a:r>
          </a:p>
        </p:txBody>
      </p:sp>
      <p:pic>
        <p:nvPicPr>
          <p:cNvPr id="301" name="Shape 301"/>
          <p:cNvPicPr preferRelativeResize="0"/>
          <p:nvPr/>
        </p:nvPicPr>
        <p:blipFill>
          <a:blip r:embed="rId3">
            <a:alphaModFix/>
          </a:blip>
          <a:stretch>
            <a:fillRect/>
          </a:stretch>
        </p:blipFill>
        <p:spPr>
          <a:xfrm>
            <a:off x="6159100" y="600157"/>
            <a:ext cx="2695000" cy="1591967"/>
          </a:xfrm>
          <a:prstGeom prst="rect">
            <a:avLst/>
          </a:prstGeom>
          <a:noFill/>
          <a:ln>
            <a:noFill/>
          </a:ln>
        </p:spPr>
      </p:pic>
      <p:sp>
        <p:nvSpPr>
          <p:cNvPr id="302" name="Shape 302"/>
          <p:cNvSpPr txBox="1"/>
          <p:nvPr/>
        </p:nvSpPr>
        <p:spPr>
          <a:xfrm>
            <a:off x="5485800" y="2085150"/>
            <a:ext cx="2282400" cy="545399"/>
          </a:xfrm>
          <a:prstGeom prst="rect">
            <a:avLst/>
          </a:prstGeom>
          <a:noFill/>
          <a:ln>
            <a:noFill/>
          </a:ln>
        </p:spPr>
        <p:txBody>
          <a:bodyPr lIns="91425" tIns="91425" rIns="91425" bIns="91425" anchor="t" anchorCtr="0">
            <a:noAutofit/>
          </a:bodyPr>
          <a:lstStyle/>
          <a:p>
            <a:pPr lvl="0" rtl="0">
              <a:spcBef>
                <a:spcPts val="0"/>
              </a:spcBef>
              <a:buNone/>
            </a:pPr>
            <a:r>
              <a:rPr lang="en" u="sng">
                <a:solidFill>
                  <a:schemeClr val="hlink"/>
                </a:solidFill>
                <a:hlinkClick r:id="rId4"/>
              </a:rPr>
              <a:t>http://tinyurl.com/qxb735t</a:t>
            </a:r>
            <a:r>
              <a:rPr lang="en"/>
              <a:t>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306"/>
        <p:cNvGrpSpPr/>
        <p:nvPr/>
      </p:nvGrpSpPr>
      <p:grpSpPr>
        <a:xfrm>
          <a:off x="0" y="0"/>
          <a:ext cx="0" cy="0"/>
          <a:chOff x="0" y="0"/>
          <a:chExt cx="0" cy="0"/>
        </a:xfrm>
      </p:grpSpPr>
      <p:sp>
        <p:nvSpPr>
          <p:cNvPr id="307" name="Shape 307"/>
          <p:cNvSpPr/>
          <p:nvPr/>
        </p:nvSpPr>
        <p:spPr>
          <a:xfrm>
            <a:off x="3400500" y="2192125"/>
            <a:ext cx="2085300" cy="780599"/>
          </a:xfrm>
          <a:prstGeom prst="roundRect">
            <a:avLst>
              <a:gd name="adj" fmla="val 16667"/>
            </a:avLst>
          </a:prstGeom>
          <a:solidFill>
            <a:srgbClr val="00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marL="0" lvl="0" indent="0" algn="l" rtl="0">
              <a:spcBef>
                <a:spcPts val="0"/>
              </a:spcBef>
              <a:buNone/>
            </a:pPr>
            <a:r>
              <a:rPr lang="en" sz="1800"/>
              <a:t>     Presentation</a:t>
            </a:r>
          </a:p>
          <a:p>
            <a:pPr lvl="0" algn="l" rtl="0">
              <a:spcBef>
                <a:spcPts val="0"/>
              </a:spcBef>
              <a:buNone/>
            </a:pPr>
            <a:endParaRPr/>
          </a:p>
          <a:p>
            <a:pPr lvl="0" algn="ctr" rtl="0">
              <a:spcBef>
                <a:spcPts val="0"/>
              </a:spcBef>
              <a:buNone/>
            </a:pPr>
            <a:r>
              <a:rPr lang="en"/>
              <a:t>(Noun)</a:t>
            </a:r>
          </a:p>
        </p:txBody>
      </p:sp>
      <p:cxnSp>
        <p:nvCxnSpPr>
          <p:cNvPr id="308" name="Shape 308"/>
          <p:cNvCxnSpPr>
            <a:endCxn id="307" idx="0"/>
          </p:cNvCxnSpPr>
          <p:nvPr/>
        </p:nvCxnSpPr>
        <p:spPr>
          <a:xfrm>
            <a:off x="4437750" y="149724"/>
            <a:ext cx="5400" cy="2042400"/>
          </a:xfrm>
          <a:prstGeom prst="straightConnector1">
            <a:avLst/>
          </a:prstGeom>
          <a:noFill/>
          <a:ln w="19050" cap="flat" cmpd="sng">
            <a:solidFill>
              <a:srgbClr val="00FFFF"/>
            </a:solidFill>
            <a:prstDash val="solid"/>
            <a:round/>
            <a:headEnd type="none" w="lg" len="lg"/>
            <a:tailEnd type="none" w="lg" len="lg"/>
          </a:ln>
        </p:spPr>
      </p:cxnSp>
      <p:cxnSp>
        <p:nvCxnSpPr>
          <p:cNvPr id="309" name="Shape 309"/>
          <p:cNvCxnSpPr>
            <a:stCxn id="307" idx="2"/>
          </p:cNvCxnSpPr>
          <p:nvPr/>
        </p:nvCxnSpPr>
        <p:spPr>
          <a:xfrm flipH="1">
            <a:off x="4441950" y="2972724"/>
            <a:ext cx="1200" cy="2023500"/>
          </a:xfrm>
          <a:prstGeom prst="straightConnector1">
            <a:avLst/>
          </a:prstGeom>
          <a:noFill/>
          <a:ln w="19050" cap="flat" cmpd="sng">
            <a:solidFill>
              <a:srgbClr val="00FFFF"/>
            </a:solidFill>
            <a:prstDash val="solid"/>
            <a:round/>
            <a:headEnd type="none" w="lg" len="lg"/>
            <a:tailEnd type="none" w="lg" len="lg"/>
          </a:ln>
        </p:spPr>
      </p:cxnSp>
      <p:cxnSp>
        <p:nvCxnSpPr>
          <p:cNvPr id="310" name="Shape 310"/>
          <p:cNvCxnSpPr/>
          <p:nvPr/>
        </p:nvCxnSpPr>
        <p:spPr>
          <a:xfrm>
            <a:off x="5485800" y="2582425"/>
            <a:ext cx="3528600" cy="5399"/>
          </a:xfrm>
          <a:prstGeom prst="straightConnector1">
            <a:avLst/>
          </a:prstGeom>
          <a:noFill/>
          <a:ln w="19050" cap="flat" cmpd="sng">
            <a:solidFill>
              <a:srgbClr val="00FFFF"/>
            </a:solidFill>
            <a:prstDash val="solid"/>
            <a:round/>
            <a:headEnd type="none" w="lg" len="lg"/>
            <a:tailEnd type="none" w="lg" len="lg"/>
          </a:ln>
        </p:spPr>
      </p:cxnSp>
      <p:cxnSp>
        <p:nvCxnSpPr>
          <p:cNvPr id="311" name="Shape 311"/>
          <p:cNvCxnSpPr/>
          <p:nvPr/>
        </p:nvCxnSpPr>
        <p:spPr>
          <a:xfrm rot="10800000" flipH="1">
            <a:off x="0" y="2577025"/>
            <a:ext cx="3389699" cy="5399"/>
          </a:xfrm>
          <a:prstGeom prst="straightConnector1">
            <a:avLst/>
          </a:prstGeom>
          <a:noFill/>
          <a:ln w="19050" cap="flat" cmpd="sng">
            <a:solidFill>
              <a:srgbClr val="00FFFF"/>
            </a:solidFill>
            <a:prstDash val="solid"/>
            <a:round/>
            <a:headEnd type="none" w="lg" len="lg"/>
            <a:tailEnd type="none" w="lg" len="lg"/>
          </a:ln>
        </p:spPr>
      </p:cxnSp>
      <p:sp>
        <p:nvSpPr>
          <p:cNvPr id="312" name="Shape 312"/>
          <p:cNvSpPr txBox="1"/>
          <p:nvPr/>
        </p:nvSpPr>
        <p:spPr>
          <a:xfrm>
            <a:off x="310100" y="224550"/>
            <a:ext cx="3902999" cy="1860599"/>
          </a:xfrm>
          <a:prstGeom prst="rect">
            <a:avLst/>
          </a:prstGeom>
          <a:noFill/>
          <a:ln>
            <a:noFill/>
          </a:ln>
        </p:spPr>
        <p:txBody>
          <a:bodyPr lIns="91425" tIns="91425" rIns="91425" bIns="91425" anchor="t" anchorCtr="0">
            <a:noAutofit/>
          </a:bodyPr>
          <a:lstStyle/>
          <a:p>
            <a:pPr lvl="0" rtl="0">
              <a:spcBef>
                <a:spcPts val="0"/>
              </a:spcBef>
              <a:buNone/>
            </a:pPr>
            <a:r>
              <a:rPr lang="en"/>
              <a:t>Definition:</a:t>
            </a:r>
          </a:p>
          <a:p>
            <a:pPr lvl="0" rtl="0">
              <a:spcBef>
                <a:spcPts val="0"/>
              </a:spcBef>
              <a:buNone/>
            </a:pPr>
            <a:endParaRPr/>
          </a:p>
          <a:p>
            <a:pPr lvl="0" rtl="0">
              <a:spcBef>
                <a:spcPts val="0"/>
              </a:spcBef>
              <a:buNone/>
            </a:pPr>
            <a:r>
              <a:rPr lang="en"/>
              <a:t>the proffering or giving of something to someone, especially as part of a formal ceremony.</a:t>
            </a:r>
          </a:p>
          <a:p>
            <a:pPr lvl="0" rtl="0">
              <a:spcBef>
                <a:spcPts val="0"/>
              </a:spcBef>
              <a:buNone/>
            </a:pPr>
            <a:endParaRPr/>
          </a:p>
          <a:p>
            <a:pPr lvl="0" rtl="0">
              <a:spcBef>
                <a:spcPts val="0"/>
              </a:spcBef>
              <a:buNone/>
            </a:pPr>
            <a:endParaRPr/>
          </a:p>
          <a:p>
            <a:pPr lvl="0" rtl="0">
              <a:spcBef>
                <a:spcPts val="0"/>
              </a:spcBef>
              <a:buNone/>
            </a:pPr>
            <a:r>
              <a:rPr lang="en"/>
              <a:t>Synonym(s): awarding; giving, granting</a:t>
            </a:r>
          </a:p>
          <a:p>
            <a:pPr lvl="0" rtl="0">
              <a:spcBef>
                <a:spcPts val="0"/>
              </a:spcBef>
              <a:buNone/>
            </a:pPr>
            <a:endParaRPr/>
          </a:p>
          <a:p>
            <a:pPr lvl="0" rtl="0">
              <a:spcBef>
                <a:spcPts val="0"/>
              </a:spcBef>
              <a:buNone/>
            </a:pPr>
            <a:r>
              <a:rPr lang="en"/>
              <a:t>Antonym(s): concealment; hiding</a:t>
            </a:r>
          </a:p>
        </p:txBody>
      </p:sp>
      <p:sp>
        <p:nvSpPr>
          <p:cNvPr id="313" name="Shape 313"/>
          <p:cNvSpPr txBox="1"/>
          <p:nvPr/>
        </p:nvSpPr>
        <p:spPr>
          <a:xfrm>
            <a:off x="4506000" y="277950"/>
            <a:ext cx="1778400" cy="442799"/>
          </a:xfrm>
          <a:prstGeom prst="rect">
            <a:avLst/>
          </a:prstGeom>
          <a:noFill/>
          <a:ln>
            <a:noFill/>
          </a:ln>
        </p:spPr>
        <p:txBody>
          <a:bodyPr lIns="91425" tIns="91425" rIns="91425" bIns="91425" anchor="t" anchorCtr="0">
            <a:noAutofit/>
          </a:bodyPr>
          <a:lstStyle/>
          <a:p>
            <a:pPr lvl="0" rtl="0">
              <a:spcBef>
                <a:spcPts val="0"/>
              </a:spcBef>
              <a:buNone/>
            </a:pPr>
            <a:r>
              <a:rPr lang="en"/>
              <a:t>Visual Example:</a:t>
            </a:r>
            <a:br>
              <a:rPr lang="en"/>
            </a:br>
            <a:endParaRPr lang="en"/>
          </a:p>
        </p:txBody>
      </p:sp>
      <p:sp>
        <p:nvSpPr>
          <p:cNvPr id="314" name="Shape 314"/>
          <p:cNvSpPr txBox="1"/>
          <p:nvPr/>
        </p:nvSpPr>
        <p:spPr>
          <a:xfrm>
            <a:off x="212325" y="2716925"/>
            <a:ext cx="3657600" cy="1860599"/>
          </a:xfrm>
          <a:prstGeom prst="rect">
            <a:avLst/>
          </a:prstGeom>
          <a:noFill/>
          <a:ln>
            <a:noFill/>
          </a:ln>
        </p:spPr>
        <p:txBody>
          <a:bodyPr lIns="91425" tIns="91425" rIns="91425" bIns="91425" anchor="t" anchorCtr="0">
            <a:noAutofit/>
          </a:bodyPr>
          <a:lstStyle/>
          <a:p>
            <a:pPr lvl="0" rtl="0">
              <a:spcBef>
                <a:spcPts val="0"/>
              </a:spcBef>
              <a:buNone/>
            </a:pPr>
            <a:r>
              <a:rPr lang="en"/>
              <a:t>How is this word used in an academic setting?</a:t>
            </a:r>
          </a:p>
          <a:p>
            <a:pPr lvl="0" rtl="0">
              <a:spcBef>
                <a:spcPts val="0"/>
              </a:spcBef>
              <a:buNone/>
            </a:pPr>
            <a:endParaRPr/>
          </a:p>
          <a:p>
            <a:pPr lvl="0" rtl="0">
              <a:spcBef>
                <a:spcPts val="0"/>
              </a:spcBef>
              <a:buNone/>
            </a:pPr>
            <a:r>
              <a:rPr lang="en"/>
              <a:t>Academically I might use a presentation when I want to present a project to my classmates at school. In History I would use a presentation to help my classmates learn about George Washington.</a:t>
            </a:r>
          </a:p>
        </p:txBody>
      </p:sp>
      <p:sp>
        <p:nvSpPr>
          <p:cNvPr id="315" name="Shape 315"/>
          <p:cNvSpPr txBox="1"/>
          <p:nvPr/>
        </p:nvSpPr>
        <p:spPr>
          <a:xfrm>
            <a:off x="4822700" y="3030425"/>
            <a:ext cx="3657600" cy="1860599"/>
          </a:xfrm>
          <a:prstGeom prst="rect">
            <a:avLst/>
          </a:prstGeom>
          <a:noFill/>
          <a:ln>
            <a:noFill/>
          </a:ln>
        </p:spPr>
        <p:txBody>
          <a:bodyPr lIns="91425" tIns="91425" rIns="91425" bIns="91425" anchor="t" anchorCtr="0">
            <a:noAutofit/>
          </a:bodyPr>
          <a:lstStyle/>
          <a:p>
            <a:pPr lvl="0" rtl="0">
              <a:spcBef>
                <a:spcPts val="0"/>
              </a:spcBef>
              <a:buNone/>
            </a:pPr>
            <a:r>
              <a:rPr lang="en"/>
              <a:t> How/When would you use this word outside of school?</a:t>
            </a:r>
          </a:p>
          <a:p>
            <a:pPr lvl="0" rtl="0">
              <a:spcBef>
                <a:spcPts val="0"/>
              </a:spcBef>
              <a:buNone/>
            </a:pPr>
            <a:endParaRPr/>
          </a:p>
          <a:p>
            <a:pPr lvl="0" rtl="0">
              <a:spcBef>
                <a:spcPts val="0"/>
              </a:spcBef>
              <a:buNone/>
            </a:pPr>
            <a:r>
              <a:rPr lang="en"/>
              <a:t>I would use this word outside of school at a job meeting presenting a powerpoint about a new product.</a:t>
            </a:r>
          </a:p>
        </p:txBody>
      </p:sp>
      <p:sp>
        <p:nvSpPr>
          <p:cNvPr id="316" name="Shape 316"/>
          <p:cNvSpPr txBox="1"/>
          <p:nvPr/>
        </p:nvSpPr>
        <p:spPr>
          <a:xfrm>
            <a:off x="1569400" y="4834200"/>
            <a:ext cx="2394299" cy="3093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0000FF"/>
                </a:solidFill>
              </a:rPr>
              <a:t>By Luis Delgadillo Pd.3</a:t>
            </a:r>
          </a:p>
        </p:txBody>
      </p:sp>
      <p:sp>
        <p:nvSpPr>
          <p:cNvPr id="317" name="Shape 317"/>
          <p:cNvSpPr txBox="1"/>
          <p:nvPr/>
        </p:nvSpPr>
        <p:spPr>
          <a:xfrm>
            <a:off x="6284512" y="2152437"/>
            <a:ext cx="2394299" cy="309300"/>
          </a:xfrm>
          <a:prstGeom prst="rect">
            <a:avLst/>
          </a:prstGeom>
          <a:noFill/>
          <a:ln>
            <a:noFill/>
          </a:ln>
        </p:spPr>
        <p:txBody>
          <a:bodyPr lIns="91425" tIns="91425" rIns="91425" bIns="91425" anchor="t" anchorCtr="0">
            <a:noAutofit/>
          </a:bodyPr>
          <a:lstStyle/>
          <a:p>
            <a:pPr lvl="0" rtl="0">
              <a:spcBef>
                <a:spcPts val="0"/>
              </a:spcBef>
              <a:buNone/>
            </a:pPr>
            <a:r>
              <a:rPr lang="en" sz="950" b="1">
                <a:solidFill>
                  <a:schemeClr val="dk1"/>
                </a:solidFill>
                <a:latin typeface="Verdana"/>
                <a:ea typeface="Verdana"/>
                <a:cs typeface="Verdana"/>
                <a:sym typeface="Verdana"/>
              </a:rPr>
              <a:t>http://tinyurl.com/qd2cab7</a:t>
            </a:r>
          </a:p>
        </p:txBody>
      </p:sp>
      <p:pic>
        <p:nvPicPr>
          <p:cNvPr id="318" name="Shape 318"/>
          <p:cNvPicPr preferRelativeResize="0"/>
          <p:nvPr/>
        </p:nvPicPr>
        <p:blipFill>
          <a:blip r:embed="rId3">
            <a:alphaModFix/>
          </a:blip>
          <a:stretch>
            <a:fillRect/>
          </a:stretch>
        </p:blipFill>
        <p:spPr>
          <a:xfrm>
            <a:off x="6000437" y="331525"/>
            <a:ext cx="2962479" cy="186059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2"/>
        <p:cNvGrpSpPr/>
        <p:nvPr/>
      </p:nvGrpSpPr>
      <p:grpSpPr>
        <a:xfrm>
          <a:off x="0" y="0"/>
          <a:ext cx="0" cy="0"/>
          <a:chOff x="0" y="0"/>
          <a:chExt cx="0" cy="0"/>
        </a:xfrm>
      </p:grpSpPr>
      <p:sp>
        <p:nvSpPr>
          <p:cNvPr id="323" name="Shape 323"/>
          <p:cNvSpPr/>
          <p:nvPr/>
        </p:nvSpPr>
        <p:spPr>
          <a:xfrm>
            <a:off x="3400500" y="2192125"/>
            <a:ext cx="2085300" cy="780599"/>
          </a:xfrm>
          <a:prstGeom prst="roundRect">
            <a:avLst>
              <a:gd name="adj" fmla="val 16667"/>
            </a:avLst>
          </a:prstGeom>
          <a:solidFill>
            <a:schemeClr val="lt2"/>
          </a:solidFill>
          <a:ln w="19050" cap="flat" cmpd="sng">
            <a:solidFill>
              <a:srgbClr val="0000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Genre</a:t>
            </a:r>
          </a:p>
          <a:p>
            <a:pPr lvl="0" algn="ctr" rtl="0">
              <a:spcBef>
                <a:spcPts val="0"/>
              </a:spcBef>
              <a:buNone/>
            </a:pPr>
            <a:r>
              <a:rPr lang="en"/>
              <a:t>(Noun)</a:t>
            </a:r>
          </a:p>
        </p:txBody>
      </p:sp>
      <p:cxnSp>
        <p:nvCxnSpPr>
          <p:cNvPr id="324" name="Shape 324"/>
          <p:cNvCxnSpPr>
            <a:endCxn id="323" idx="0"/>
          </p:cNvCxnSpPr>
          <p:nvPr/>
        </p:nvCxnSpPr>
        <p:spPr>
          <a:xfrm>
            <a:off x="4437750" y="149724"/>
            <a:ext cx="5400" cy="2042400"/>
          </a:xfrm>
          <a:prstGeom prst="straightConnector1">
            <a:avLst/>
          </a:prstGeom>
          <a:noFill/>
          <a:ln w="19050" cap="flat" cmpd="sng">
            <a:solidFill>
              <a:srgbClr val="0000FF"/>
            </a:solidFill>
            <a:prstDash val="solid"/>
            <a:round/>
            <a:headEnd type="none" w="lg" len="lg"/>
            <a:tailEnd type="none" w="lg" len="lg"/>
          </a:ln>
        </p:spPr>
      </p:cxnSp>
      <p:cxnSp>
        <p:nvCxnSpPr>
          <p:cNvPr id="325" name="Shape 325"/>
          <p:cNvCxnSpPr>
            <a:stCxn id="323" idx="2"/>
          </p:cNvCxnSpPr>
          <p:nvPr/>
        </p:nvCxnSpPr>
        <p:spPr>
          <a:xfrm flipH="1">
            <a:off x="4441950" y="2972724"/>
            <a:ext cx="1200" cy="2023500"/>
          </a:xfrm>
          <a:prstGeom prst="straightConnector1">
            <a:avLst/>
          </a:prstGeom>
          <a:noFill/>
          <a:ln w="19050" cap="flat" cmpd="sng">
            <a:solidFill>
              <a:srgbClr val="0000FF"/>
            </a:solidFill>
            <a:prstDash val="solid"/>
            <a:round/>
            <a:headEnd type="none" w="lg" len="lg"/>
            <a:tailEnd type="none" w="lg" len="lg"/>
          </a:ln>
        </p:spPr>
      </p:cxnSp>
      <p:cxnSp>
        <p:nvCxnSpPr>
          <p:cNvPr id="326" name="Shape 326"/>
          <p:cNvCxnSpPr/>
          <p:nvPr/>
        </p:nvCxnSpPr>
        <p:spPr>
          <a:xfrm>
            <a:off x="5485800" y="2582425"/>
            <a:ext cx="3528600" cy="5399"/>
          </a:xfrm>
          <a:prstGeom prst="straightConnector1">
            <a:avLst/>
          </a:prstGeom>
          <a:noFill/>
          <a:ln w="19050" cap="flat" cmpd="sng">
            <a:solidFill>
              <a:srgbClr val="0000FF"/>
            </a:solidFill>
            <a:prstDash val="solid"/>
            <a:round/>
            <a:headEnd type="none" w="lg" len="lg"/>
            <a:tailEnd type="none" w="lg" len="lg"/>
          </a:ln>
        </p:spPr>
      </p:cxnSp>
      <p:cxnSp>
        <p:nvCxnSpPr>
          <p:cNvPr id="327" name="Shape 327"/>
          <p:cNvCxnSpPr/>
          <p:nvPr/>
        </p:nvCxnSpPr>
        <p:spPr>
          <a:xfrm rot="10800000" flipH="1">
            <a:off x="0" y="2577025"/>
            <a:ext cx="3389699" cy="5399"/>
          </a:xfrm>
          <a:prstGeom prst="straightConnector1">
            <a:avLst/>
          </a:prstGeom>
          <a:noFill/>
          <a:ln w="19050" cap="flat" cmpd="sng">
            <a:solidFill>
              <a:srgbClr val="0000FF"/>
            </a:solidFill>
            <a:prstDash val="solid"/>
            <a:round/>
            <a:headEnd type="none" w="lg" len="lg"/>
            <a:tailEnd type="none" w="lg" len="lg"/>
          </a:ln>
        </p:spPr>
      </p:cxnSp>
      <p:sp>
        <p:nvSpPr>
          <p:cNvPr id="328" name="Shape 328"/>
          <p:cNvSpPr txBox="1"/>
          <p:nvPr/>
        </p:nvSpPr>
        <p:spPr>
          <a:xfrm>
            <a:off x="331050" y="149725"/>
            <a:ext cx="3902999" cy="1860599"/>
          </a:xfrm>
          <a:prstGeom prst="rect">
            <a:avLst/>
          </a:prstGeom>
          <a:noFill/>
          <a:ln>
            <a:noFill/>
          </a:ln>
        </p:spPr>
        <p:txBody>
          <a:bodyPr lIns="91425" tIns="91425" rIns="91425" bIns="91425" anchor="t" anchorCtr="0">
            <a:noAutofit/>
          </a:bodyPr>
          <a:lstStyle/>
          <a:p>
            <a:pPr lvl="0" rtl="0">
              <a:spcBef>
                <a:spcPts val="0"/>
              </a:spcBef>
              <a:buNone/>
            </a:pPr>
            <a:r>
              <a:rPr lang="en">
                <a:solidFill>
                  <a:srgbClr val="FFFF00"/>
                </a:solidFill>
              </a:rPr>
              <a:t>Definition:</a:t>
            </a:r>
          </a:p>
          <a:p>
            <a:pPr lvl="0" rtl="0">
              <a:spcBef>
                <a:spcPts val="0"/>
              </a:spcBef>
              <a:buNone/>
            </a:pPr>
            <a:r>
              <a:rPr lang="en">
                <a:solidFill>
                  <a:srgbClr val="FFFF00"/>
                </a:solidFill>
              </a:rPr>
              <a:t> </a:t>
            </a:r>
          </a:p>
          <a:p>
            <a:pPr lvl="0" rtl="0">
              <a:spcBef>
                <a:spcPts val="0"/>
              </a:spcBef>
              <a:buNone/>
            </a:pPr>
            <a:r>
              <a:rPr lang="en">
                <a:solidFill>
                  <a:srgbClr val="FFFF00"/>
                </a:solidFill>
                <a:latin typeface="Audiowide"/>
                <a:ea typeface="Audiowide"/>
                <a:cs typeface="Audiowide"/>
                <a:sym typeface="Audiowide"/>
              </a:rPr>
              <a:t>A category of artistic composition, as in music or literature, characterized by similarities in form, style, or subject matter</a:t>
            </a:r>
          </a:p>
          <a:p>
            <a:pPr lvl="0" rtl="0">
              <a:spcBef>
                <a:spcPts val="0"/>
              </a:spcBef>
              <a:buNone/>
            </a:pPr>
            <a:endParaRPr>
              <a:solidFill>
                <a:srgbClr val="FFFF00"/>
              </a:solidFill>
            </a:endParaRPr>
          </a:p>
          <a:p>
            <a:pPr lvl="0" rtl="0">
              <a:spcBef>
                <a:spcPts val="0"/>
              </a:spcBef>
              <a:buNone/>
            </a:pPr>
            <a:r>
              <a:rPr lang="en">
                <a:solidFill>
                  <a:srgbClr val="FFFF00"/>
                </a:solidFill>
              </a:rPr>
              <a:t>Synonym(s): </a:t>
            </a:r>
            <a:r>
              <a:rPr lang="en">
                <a:solidFill>
                  <a:srgbClr val="FFFF00"/>
                </a:solidFill>
                <a:latin typeface="Audiowide"/>
                <a:ea typeface="Audiowide"/>
                <a:cs typeface="Audiowide"/>
                <a:sym typeface="Audiowide"/>
              </a:rPr>
              <a:t>category, class, classification, group</a:t>
            </a:r>
          </a:p>
          <a:p>
            <a:pPr lvl="0" rtl="0">
              <a:spcBef>
                <a:spcPts val="0"/>
              </a:spcBef>
              <a:buNone/>
            </a:pPr>
            <a:endParaRPr>
              <a:solidFill>
                <a:srgbClr val="FFFF00"/>
              </a:solidFill>
              <a:latin typeface="Audiowide"/>
              <a:ea typeface="Audiowide"/>
              <a:cs typeface="Audiowide"/>
              <a:sym typeface="Audiowide"/>
            </a:endParaRPr>
          </a:p>
          <a:p>
            <a:pPr lvl="0" rtl="0">
              <a:spcBef>
                <a:spcPts val="0"/>
              </a:spcBef>
              <a:buNone/>
            </a:pPr>
            <a:r>
              <a:rPr lang="en">
                <a:solidFill>
                  <a:srgbClr val="FFFF00"/>
                </a:solidFill>
              </a:rPr>
              <a:t>Antonyms): </a:t>
            </a:r>
            <a:r>
              <a:rPr lang="en">
                <a:solidFill>
                  <a:srgbClr val="FFFF00"/>
                </a:solidFill>
                <a:latin typeface="Audiowide"/>
                <a:ea typeface="Audiowide"/>
                <a:cs typeface="Audiowide"/>
                <a:sym typeface="Audiowide"/>
              </a:rPr>
              <a:t>None</a:t>
            </a:r>
          </a:p>
          <a:p>
            <a:pPr lvl="0" rtl="0">
              <a:spcBef>
                <a:spcPts val="0"/>
              </a:spcBef>
              <a:buNone/>
            </a:pPr>
            <a:endParaRPr/>
          </a:p>
          <a:p>
            <a:pPr lvl="0" rtl="0">
              <a:spcBef>
                <a:spcPts val="0"/>
              </a:spcBef>
              <a:buNone/>
            </a:pPr>
            <a:r>
              <a:rPr lang="en"/>
              <a:t>Antonym(s):   </a:t>
            </a:r>
          </a:p>
        </p:txBody>
      </p:sp>
      <p:sp>
        <p:nvSpPr>
          <p:cNvPr id="329" name="Shape 329"/>
          <p:cNvSpPr txBox="1"/>
          <p:nvPr/>
        </p:nvSpPr>
        <p:spPr>
          <a:xfrm>
            <a:off x="4822700" y="137525"/>
            <a:ext cx="4031399" cy="1753799"/>
          </a:xfrm>
          <a:prstGeom prst="rect">
            <a:avLst/>
          </a:prstGeom>
          <a:noFill/>
          <a:ln>
            <a:noFill/>
          </a:ln>
        </p:spPr>
        <p:txBody>
          <a:bodyPr lIns="91425" tIns="91425" rIns="91425" bIns="91425" anchor="t" anchorCtr="0">
            <a:noAutofit/>
          </a:bodyPr>
          <a:lstStyle/>
          <a:p>
            <a:pPr lvl="0" rtl="0">
              <a:spcBef>
                <a:spcPts val="0"/>
              </a:spcBef>
              <a:buNone/>
            </a:pPr>
            <a:r>
              <a:rPr lang="en">
                <a:solidFill>
                  <a:srgbClr val="FFFF00"/>
                </a:solidFill>
              </a:rPr>
              <a:t>Visual Example</a:t>
            </a:r>
            <a:br>
              <a:rPr lang="en">
                <a:solidFill>
                  <a:srgbClr val="FFFF00"/>
                </a:solidFill>
              </a:rPr>
            </a:br>
            <a:endParaRPr lang="en">
              <a:solidFill>
                <a:srgbClr val="FFFF00"/>
              </a:solidFill>
            </a:endParaRPr>
          </a:p>
        </p:txBody>
      </p:sp>
      <p:sp>
        <p:nvSpPr>
          <p:cNvPr id="330" name="Shape 330"/>
          <p:cNvSpPr txBox="1"/>
          <p:nvPr/>
        </p:nvSpPr>
        <p:spPr>
          <a:xfrm>
            <a:off x="306100" y="2778012"/>
            <a:ext cx="3657600" cy="1860599"/>
          </a:xfrm>
          <a:prstGeom prst="rect">
            <a:avLst/>
          </a:prstGeom>
          <a:noFill/>
          <a:ln>
            <a:noFill/>
          </a:ln>
        </p:spPr>
        <p:txBody>
          <a:bodyPr lIns="91425" tIns="91425" rIns="91425" bIns="91425" anchor="t" anchorCtr="0">
            <a:noAutofit/>
          </a:bodyPr>
          <a:lstStyle/>
          <a:p>
            <a:pPr lvl="0" rtl="0">
              <a:spcBef>
                <a:spcPts val="0"/>
              </a:spcBef>
              <a:buNone/>
            </a:pPr>
            <a:r>
              <a:rPr lang="en">
                <a:solidFill>
                  <a:srgbClr val="FFFF00"/>
                </a:solidFill>
              </a:rPr>
              <a:t>How is this word used in an academic setting? </a:t>
            </a:r>
          </a:p>
          <a:p>
            <a:pPr lvl="0" rtl="0">
              <a:spcBef>
                <a:spcPts val="0"/>
              </a:spcBef>
              <a:buNone/>
            </a:pPr>
            <a:endParaRPr>
              <a:solidFill>
                <a:srgbClr val="FFFF00"/>
              </a:solidFill>
            </a:endParaRPr>
          </a:p>
          <a:p>
            <a:pPr lvl="0" rtl="0">
              <a:spcBef>
                <a:spcPts val="0"/>
              </a:spcBef>
              <a:buNone/>
            </a:pPr>
            <a:r>
              <a:rPr lang="en" b="1">
                <a:solidFill>
                  <a:srgbClr val="FFFF00"/>
                </a:solidFill>
                <a:latin typeface="PT Sans Caption"/>
                <a:ea typeface="PT Sans Caption"/>
                <a:cs typeface="PT Sans Caption"/>
                <a:sym typeface="PT Sans Caption"/>
              </a:rPr>
              <a:t>Genre can be used in academics in history class because you learn about American history, World history, and Ancient history.  </a:t>
            </a:r>
          </a:p>
          <a:p>
            <a:pPr lvl="0" rtl="0">
              <a:spcBef>
                <a:spcPts val="0"/>
              </a:spcBef>
              <a:buNone/>
            </a:pPr>
            <a:endParaRPr>
              <a:solidFill>
                <a:srgbClr val="FFFF00"/>
              </a:solidFill>
            </a:endParaRPr>
          </a:p>
          <a:p>
            <a:pPr lvl="0" rtl="0">
              <a:spcBef>
                <a:spcPts val="0"/>
              </a:spcBef>
              <a:buNone/>
            </a:pPr>
            <a:endParaRPr/>
          </a:p>
          <a:p>
            <a:pPr lvl="0" rtl="0">
              <a:spcBef>
                <a:spcPts val="0"/>
              </a:spcBef>
              <a:buNone/>
            </a:pPr>
            <a:endParaRPr/>
          </a:p>
          <a:p>
            <a:pPr lvl="0" rtl="0">
              <a:spcBef>
                <a:spcPts val="0"/>
              </a:spcBef>
              <a:buNone/>
            </a:pPr>
            <a:endParaRPr/>
          </a:p>
        </p:txBody>
      </p:sp>
      <p:sp>
        <p:nvSpPr>
          <p:cNvPr id="331" name="Shape 331"/>
          <p:cNvSpPr txBox="1"/>
          <p:nvPr/>
        </p:nvSpPr>
        <p:spPr>
          <a:xfrm>
            <a:off x="4822700" y="3030425"/>
            <a:ext cx="3657600" cy="1860599"/>
          </a:xfrm>
          <a:prstGeom prst="rect">
            <a:avLst/>
          </a:prstGeom>
          <a:noFill/>
          <a:ln>
            <a:noFill/>
          </a:ln>
        </p:spPr>
        <p:txBody>
          <a:bodyPr lIns="91425" tIns="91425" rIns="91425" bIns="91425" anchor="t" anchorCtr="0">
            <a:noAutofit/>
          </a:bodyPr>
          <a:lstStyle/>
          <a:p>
            <a:pPr lvl="0" rtl="0">
              <a:spcBef>
                <a:spcPts val="0"/>
              </a:spcBef>
              <a:buNone/>
            </a:pPr>
            <a:r>
              <a:rPr lang="en"/>
              <a:t> </a:t>
            </a:r>
            <a:r>
              <a:rPr lang="en">
                <a:solidFill>
                  <a:srgbClr val="FFFF00"/>
                </a:solidFill>
              </a:rPr>
              <a:t>How/When would you use this word outside of school?</a:t>
            </a:r>
          </a:p>
          <a:p>
            <a:pPr lvl="0" rtl="0">
              <a:spcBef>
                <a:spcPts val="0"/>
              </a:spcBef>
              <a:buNone/>
            </a:pPr>
            <a:endParaRPr>
              <a:solidFill>
                <a:srgbClr val="FFFF00"/>
              </a:solidFill>
            </a:endParaRPr>
          </a:p>
          <a:p>
            <a:pPr lvl="0" rtl="0">
              <a:spcBef>
                <a:spcPts val="0"/>
              </a:spcBef>
              <a:buNone/>
            </a:pPr>
            <a:r>
              <a:rPr lang="en">
                <a:solidFill>
                  <a:srgbClr val="FFFF00"/>
                </a:solidFill>
                <a:latin typeface="Special Elite"/>
                <a:ea typeface="Special Elite"/>
                <a:cs typeface="Special Elite"/>
                <a:sym typeface="Special Elite"/>
              </a:rPr>
              <a:t>Genre can be used outside of school with music because there are different parts of music like hip pop/rap, classical, and county.</a:t>
            </a:r>
          </a:p>
        </p:txBody>
      </p:sp>
      <p:sp>
        <p:nvSpPr>
          <p:cNvPr id="332" name="Shape 332"/>
          <p:cNvSpPr txBox="1"/>
          <p:nvPr/>
        </p:nvSpPr>
        <p:spPr>
          <a:xfrm>
            <a:off x="1569400" y="4834200"/>
            <a:ext cx="2394299" cy="3093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FF00"/>
                </a:solidFill>
              </a:rPr>
              <a:t>Charles Luhm  P.2</a:t>
            </a:r>
          </a:p>
        </p:txBody>
      </p:sp>
      <p:sp>
        <p:nvSpPr>
          <p:cNvPr id="333" name="Shape 333"/>
          <p:cNvSpPr txBox="1"/>
          <p:nvPr/>
        </p:nvSpPr>
        <p:spPr>
          <a:xfrm>
            <a:off x="5834875" y="2277325"/>
            <a:ext cx="2593800" cy="219899"/>
          </a:xfrm>
          <a:prstGeom prst="rect">
            <a:avLst/>
          </a:prstGeom>
          <a:noFill/>
          <a:ln>
            <a:noFill/>
          </a:ln>
        </p:spPr>
        <p:txBody>
          <a:bodyPr lIns="91425" tIns="91425" rIns="91425" bIns="91425" anchor="t" anchorCtr="0">
            <a:noAutofit/>
          </a:bodyPr>
          <a:lstStyle/>
          <a:p>
            <a:pPr lvl="0" rtl="0">
              <a:spcBef>
                <a:spcPts val="0"/>
              </a:spcBef>
              <a:buNone/>
            </a:pPr>
            <a:endParaRPr>
              <a:latin typeface="Frijole"/>
              <a:ea typeface="Frijole"/>
              <a:cs typeface="Frijole"/>
              <a:sym typeface="Frijole"/>
            </a:endParaRPr>
          </a:p>
        </p:txBody>
      </p:sp>
      <p:pic>
        <p:nvPicPr>
          <p:cNvPr id="334" name="Shape 334"/>
          <p:cNvPicPr preferRelativeResize="0"/>
          <p:nvPr/>
        </p:nvPicPr>
        <p:blipFill>
          <a:blip r:embed="rId4">
            <a:alphaModFix/>
          </a:blip>
          <a:stretch>
            <a:fillRect/>
          </a:stretch>
        </p:blipFill>
        <p:spPr>
          <a:xfrm>
            <a:off x="5725150" y="464225"/>
            <a:ext cx="2755149" cy="1875100"/>
          </a:xfrm>
          <a:prstGeom prst="rect">
            <a:avLst/>
          </a:prstGeom>
          <a:noFill/>
          <a:ln>
            <a:noFill/>
          </a:ln>
        </p:spPr>
      </p:pic>
      <p:sp>
        <p:nvSpPr>
          <p:cNvPr id="335" name="Shape 335"/>
          <p:cNvSpPr txBox="1"/>
          <p:nvPr/>
        </p:nvSpPr>
        <p:spPr>
          <a:xfrm>
            <a:off x="6063125" y="2350925"/>
            <a:ext cx="1850099" cy="219899"/>
          </a:xfrm>
          <a:prstGeom prst="rect">
            <a:avLst/>
          </a:prstGeom>
          <a:noFill/>
          <a:ln>
            <a:noFill/>
          </a:ln>
        </p:spPr>
        <p:txBody>
          <a:bodyPr lIns="91425" tIns="91425" rIns="91425" bIns="91425" anchor="t" anchorCtr="0">
            <a:noAutofit/>
          </a:bodyPr>
          <a:lstStyle/>
          <a:p>
            <a:pPr lvl="0" rtl="0">
              <a:spcBef>
                <a:spcPts val="0"/>
              </a:spcBef>
              <a:buNone/>
            </a:pPr>
            <a:r>
              <a:rPr lang="en" sz="700" b="1">
                <a:solidFill>
                  <a:srgbClr val="FFFF00"/>
                </a:solidFill>
                <a:latin typeface="Verdana"/>
                <a:ea typeface="Verdana"/>
                <a:cs typeface="Verdana"/>
                <a:sym typeface="Verdana"/>
              </a:rPr>
              <a:t>http://tinyurl.com/ob7m7km</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9"/>
        <p:cNvGrpSpPr/>
        <p:nvPr/>
      </p:nvGrpSpPr>
      <p:grpSpPr>
        <a:xfrm>
          <a:off x="0" y="0"/>
          <a:ext cx="0" cy="0"/>
          <a:chOff x="0" y="0"/>
          <a:chExt cx="0" cy="0"/>
        </a:xfrm>
      </p:grpSpPr>
      <p:sp>
        <p:nvSpPr>
          <p:cNvPr id="340" name="Shape 340"/>
          <p:cNvSpPr/>
          <p:nvPr/>
        </p:nvSpPr>
        <p:spPr>
          <a:xfrm>
            <a:off x="3400500" y="2192125"/>
            <a:ext cx="2085300" cy="780599"/>
          </a:xfrm>
          <a:prstGeom prst="roundRect">
            <a:avLst>
              <a:gd name="adj" fmla="val 16667"/>
            </a:avLst>
          </a:prstGeom>
          <a:solidFill>
            <a:srgbClr val="FFFFFF"/>
          </a:solidFill>
          <a:ln w="19050" cap="flat" cmpd="sng">
            <a:solidFill>
              <a:srgbClr val="00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Fiction</a:t>
            </a:r>
          </a:p>
          <a:p>
            <a:pPr lvl="0" algn="ctr" rtl="0">
              <a:spcBef>
                <a:spcPts val="0"/>
              </a:spcBef>
              <a:buNone/>
            </a:pPr>
            <a:r>
              <a:rPr lang="en"/>
              <a:t>(Noun)</a:t>
            </a:r>
          </a:p>
        </p:txBody>
      </p:sp>
      <p:cxnSp>
        <p:nvCxnSpPr>
          <p:cNvPr id="341" name="Shape 341"/>
          <p:cNvCxnSpPr>
            <a:endCxn id="340" idx="0"/>
          </p:cNvCxnSpPr>
          <p:nvPr/>
        </p:nvCxnSpPr>
        <p:spPr>
          <a:xfrm>
            <a:off x="4437750" y="149724"/>
            <a:ext cx="5400" cy="2042400"/>
          </a:xfrm>
          <a:prstGeom prst="straightConnector1">
            <a:avLst/>
          </a:prstGeom>
          <a:noFill/>
          <a:ln w="19050" cap="flat" cmpd="sng">
            <a:solidFill>
              <a:srgbClr val="FF00FF"/>
            </a:solidFill>
            <a:prstDash val="solid"/>
            <a:round/>
            <a:headEnd type="none" w="lg" len="lg"/>
            <a:tailEnd type="none" w="lg" len="lg"/>
          </a:ln>
        </p:spPr>
      </p:cxnSp>
      <p:cxnSp>
        <p:nvCxnSpPr>
          <p:cNvPr id="342" name="Shape 342"/>
          <p:cNvCxnSpPr>
            <a:stCxn id="340" idx="2"/>
          </p:cNvCxnSpPr>
          <p:nvPr/>
        </p:nvCxnSpPr>
        <p:spPr>
          <a:xfrm>
            <a:off x="4443150" y="2972724"/>
            <a:ext cx="7500" cy="2135700"/>
          </a:xfrm>
          <a:prstGeom prst="straightConnector1">
            <a:avLst/>
          </a:prstGeom>
          <a:noFill/>
          <a:ln w="19050" cap="flat" cmpd="sng">
            <a:solidFill>
              <a:srgbClr val="FF00FF"/>
            </a:solidFill>
            <a:prstDash val="solid"/>
            <a:round/>
            <a:headEnd type="none" w="lg" len="lg"/>
            <a:tailEnd type="none" w="lg" len="lg"/>
          </a:ln>
        </p:spPr>
      </p:cxnSp>
      <p:cxnSp>
        <p:nvCxnSpPr>
          <p:cNvPr id="343" name="Shape 343"/>
          <p:cNvCxnSpPr/>
          <p:nvPr/>
        </p:nvCxnSpPr>
        <p:spPr>
          <a:xfrm>
            <a:off x="5485800" y="2582425"/>
            <a:ext cx="3528600" cy="5399"/>
          </a:xfrm>
          <a:prstGeom prst="straightConnector1">
            <a:avLst/>
          </a:prstGeom>
          <a:noFill/>
          <a:ln w="19050" cap="flat" cmpd="sng">
            <a:solidFill>
              <a:srgbClr val="FF00FF"/>
            </a:solidFill>
            <a:prstDash val="solid"/>
            <a:round/>
            <a:headEnd type="none" w="lg" len="lg"/>
            <a:tailEnd type="none" w="lg" len="lg"/>
          </a:ln>
        </p:spPr>
      </p:cxnSp>
      <p:cxnSp>
        <p:nvCxnSpPr>
          <p:cNvPr id="344" name="Shape 344"/>
          <p:cNvCxnSpPr/>
          <p:nvPr/>
        </p:nvCxnSpPr>
        <p:spPr>
          <a:xfrm rot="10800000" flipH="1">
            <a:off x="0" y="2577025"/>
            <a:ext cx="3389699" cy="5399"/>
          </a:xfrm>
          <a:prstGeom prst="straightConnector1">
            <a:avLst/>
          </a:prstGeom>
          <a:noFill/>
          <a:ln w="19050" cap="flat" cmpd="sng">
            <a:solidFill>
              <a:srgbClr val="FF00FF"/>
            </a:solidFill>
            <a:prstDash val="solid"/>
            <a:round/>
            <a:headEnd type="none" w="lg" len="lg"/>
            <a:tailEnd type="none" w="lg" len="lg"/>
          </a:ln>
        </p:spPr>
      </p:cxnSp>
      <p:sp>
        <p:nvSpPr>
          <p:cNvPr id="345" name="Shape 345"/>
          <p:cNvSpPr txBox="1"/>
          <p:nvPr/>
        </p:nvSpPr>
        <p:spPr>
          <a:xfrm>
            <a:off x="228600" y="133350"/>
            <a:ext cx="3048000" cy="2209800"/>
          </a:xfrm>
          <a:prstGeom prst="rect">
            <a:avLst/>
          </a:prstGeom>
          <a:solidFill>
            <a:schemeClr val="bg1"/>
          </a:solidFill>
          <a:ln>
            <a:noFill/>
          </a:ln>
        </p:spPr>
        <p:txBody>
          <a:bodyPr lIns="91425" tIns="91425" rIns="91425" bIns="91425" anchor="t" anchorCtr="0">
            <a:noAutofit/>
          </a:bodyPr>
          <a:lstStyle/>
          <a:p>
            <a:pPr lvl="0" rtl="0">
              <a:spcBef>
                <a:spcPts val="0"/>
              </a:spcBef>
              <a:buNone/>
            </a:pPr>
            <a:r>
              <a:rPr lang="en" sz="1500" b="1" dirty="0">
                <a:latin typeface="Aclonica"/>
                <a:ea typeface="Aclonica"/>
                <a:cs typeface="Aclonica"/>
                <a:sym typeface="Aclonica"/>
              </a:rPr>
              <a:t>Definition: </a:t>
            </a:r>
          </a:p>
          <a:p>
            <a:pPr lvl="0" rtl="0">
              <a:spcBef>
                <a:spcPts val="0"/>
              </a:spcBef>
              <a:buNone/>
            </a:pPr>
            <a:endParaRPr sz="900" dirty="0">
              <a:latin typeface="Aclonica"/>
              <a:ea typeface="Aclonica"/>
              <a:cs typeface="Aclonica"/>
              <a:sym typeface="Aclonica"/>
            </a:endParaRPr>
          </a:p>
          <a:p>
            <a:pPr lvl="0" rtl="0">
              <a:spcBef>
                <a:spcPts val="0"/>
              </a:spcBef>
              <a:buNone/>
            </a:pPr>
            <a:r>
              <a:rPr lang="en" sz="1500" dirty="0">
                <a:latin typeface="Aclonica"/>
                <a:ea typeface="Aclonica"/>
                <a:cs typeface="Aclonica"/>
                <a:sym typeface="Aclonica"/>
              </a:rPr>
              <a:t>The class of literature comprising works of imaginative narration. </a:t>
            </a:r>
          </a:p>
          <a:p>
            <a:pPr lvl="0" rtl="0">
              <a:spcBef>
                <a:spcPts val="0"/>
              </a:spcBef>
              <a:buNone/>
            </a:pPr>
            <a:endParaRPr sz="1500" dirty="0">
              <a:latin typeface="Aclonica"/>
              <a:ea typeface="Aclonica"/>
              <a:cs typeface="Aclonica"/>
              <a:sym typeface="Aclonica"/>
            </a:endParaRPr>
          </a:p>
          <a:p>
            <a:pPr lvl="0" rtl="0">
              <a:spcBef>
                <a:spcPts val="0"/>
              </a:spcBef>
              <a:buNone/>
            </a:pPr>
            <a:r>
              <a:rPr lang="en" sz="1500" b="1" dirty="0">
                <a:latin typeface="Aclonica"/>
                <a:ea typeface="Aclonica"/>
                <a:cs typeface="Aclonica"/>
                <a:sym typeface="Aclonica"/>
              </a:rPr>
              <a:t>Synonym(s):  </a:t>
            </a:r>
            <a:r>
              <a:rPr lang="en" sz="1500" dirty="0">
                <a:latin typeface="Aclonica"/>
                <a:ea typeface="Aclonica"/>
                <a:cs typeface="Aclonica"/>
                <a:sym typeface="Aclonica"/>
              </a:rPr>
              <a:t>Fantasy, Fable, Legend, Tale</a:t>
            </a:r>
          </a:p>
          <a:p>
            <a:pPr lvl="0" rtl="0">
              <a:spcBef>
                <a:spcPts val="0"/>
              </a:spcBef>
              <a:buNone/>
            </a:pPr>
            <a:endParaRPr sz="1050" dirty="0">
              <a:latin typeface="Aclonica"/>
              <a:ea typeface="Aclonica"/>
              <a:cs typeface="Aclonica"/>
              <a:sym typeface="Aclonica"/>
            </a:endParaRPr>
          </a:p>
          <a:p>
            <a:pPr lvl="0" rtl="0">
              <a:spcBef>
                <a:spcPts val="0"/>
              </a:spcBef>
              <a:buNone/>
            </a:pPr>
            <a:r>
              <a:rPr lang="en" sz="1500" b="1" dirty="0">
                <a:latin typeface="Aclonica"/>
                <a:ea typeface="Aclonica"/>
                <a:cs typeface="Aclonica"/>
                <a:sym typeface="Aclonica"/>
              </a:rPr>
              <a:t>Antonym(s):  </a:t>
            </a:r>
            <a:r>
              <a:rPr lang="en" sz="1500" dirty="0">
                <a:latin typeface="Aclonica"/>
                <a:ea typeface="Aclonica"/>
                <a:cs typeface="Aclonica"/>
                <a:sym typeface="Aclonica"/>
              </a:rPr>
              <a:t>Reality, Fact</a:t>
            </a:r>
          </a:p>
        </p:txBody>
      </p:sp>
      <p:sp>
        <p:nvSpPr>
          <p:cNvPr id="346" name="Shape 346"/>
          <p:cNvSpPr txBox="1"/>
          <p:nvPr/>
        </p:nvSpPr>
        <p:spPr>
          <a:xfrm>
            <a:off x="4822687" y="277950"/>
            <a:ext cx="4031399" cy="1753799"/>
          </a:xfrm>
          <a:prstGeom prst="rect">
            <a:avLst/>
          </a:prstGeom>
          <a:noFill/>
          <a:ln>
            <a:noFill/>
          </a:ln>
        </p:spPr>
        <p:txBody>
          <a:bodyPr lIns="91425" tIns="91425" rIns="91425" bIns="91425" anchor="t" anchorCtr="0">
            <a:noAutofit/>
          </a:bodyPr>
          <a:lstStyle/>
          <a:p>
            <a:pPr lvl="0" rtl="0">
              <a:spcBef>
                <a:spcPts val="0"/>
              </a:spcBef>
              <a:buNone/>
            </a:pPr>
            <a:r>
              <a:rPr lang="en">
                <a:solidFill>
                  <a:srgbClr val="FF00FF"/>
                </a:solidFill>
              </a:rPr>
              <a:t>Visual Example (must include url link to cite):</a:t>
            </a:r>
            <a:r>
              <a:rPr lang="en"/>
              <a:t/>
            </a:r>
            <a:br>
              <a:rPr lang="en"/>
            </a:br>
            <a:endParaRPr lang="en"/>
          </a:p>
        </p:txBody>
      </p:sp>
      <p:sp>
        <p:nvSpPr>
          <p:cNvPr id="347" name="Shape 347"/>
          <p:cNvSpPr txBox="1"/>
          <p:nvPr/>
        </p:nvSpPr>
        <p:spPr>
          <a:xfrm>
            <a:off x="0" y="3028950"/>
            <a:ext cx="3657600" cy="1860599"/>
          </a:xfrm>
          <a:prstGeom prst="rect">
            <a:avLst/>
          </a:prstGeom>
          <a:solidFill>
            <a:schemeClr val="bg1"/>
          </a:solidFill>
          <a:ln>
            <a:noFill/>
          </a:ln>
        </p:spPr>
        <p:txBody>
          <a:bodyPr lIns="91425" tIns="91425" rIns="91425" bIns="91425" anchor="t" anchorCtr="0">
            <a:noAutofit/>
          </a:bodyPr>
          <a:lstStyle/>
          <a:p>
            <a:pPr lvl="0" rtl="0">
              <a:spcBef>
                <a:spcPts val="0"/>
              </a:spcBef>
              <a:buNone/>
            </a:pPr>
            <a:r>
              <a:rPr lang="en" sz="1600" dirty="0">
                <a:latin typeface="Aclonica"/>
                <a:ea typeface="Aclonica"/>
                <a:cs typeface="Aclonica"/>
                <a:sym typeface="Aclonica"/>
              </a:rPr>
              <a:t>How is this word used in an academic </a:t>
            </a:r>
          </a:p>
          <a:p>
            <a:pPr lvl="0" rtl="0">
              <a:spcBef>
                <a:spcPts val="0"/>
              </a:spcBef>
              <a:buNone/>
            </a:pPr>
            <a:r>
              <a:rPr lang="en" sz="1600" dirty="0">
                <a:latin typeface="Aclonica"/>
                <a:ea typeface="Aclonica"/>
                <a:cs typeface="Aclonica"/>
                <a:sym typeface="Aclonica"/>
              </a:rPr>
              <a:t>setting?</a:t>
            </a:r>
          </a:p>
          <a:p>
            <a:pPr lvl="0" rtl="0">
              <a:spcBef>
                <a:spcPts val="0"/>
              </a:spcBef>
              <a:buNone/>
            </a:pPr>
            <a:endParaRPr sz="1200" dirty="0"/>
          </a:p>
          <a:p>
            <a:pPr lvl="0" rtl="0">
              <a:spcBef>
                <a:spcPts val="0"/>
              </a:spcBef>
              <a:buNone/>
            </a:pPr>
            <a:r>
              <a:rPr lang="en" sz="1600" dirty="0">
                <a:latin typeface="Aclonica"/>
                <a:ea typeface="Aclonica"/>
                <a:cs typeface="Aclonica"/>
                <a:sym typeface="Aclonica"/>
              </a:rPr>
              <a:t>Academically, I might use fiction in school for a narrative story, or doing a project about a made-up person or thing.</a:t>
            </a:r>
          </a:p>
        </p:txBody>
      </p:sp>
      <p:sp>
        <p:nvSpPr>
          <p:cNvPr id="348" name="Shape 348"/>
          <p:cNvSpPr txBox="1"/>
          <p:nvPr/>
        </p:nvSpPr>
        <p:spPr>
          <a:xfrm>
            <a:off x="5029200" y="3105150"/>
            <a:ext cx="3657600" cy="1860599"/>
          </a:xfrm>
          <a:prstGeom prst="rect">
            <a:avLst/>
          </a:prstGeom>
          <a:solidFill>
            <a:schemeClr val="bg1"/>
          </a:solidFill>
          <a:ln>
            <a:noFill/>
          </a:ln>
        </p:spPr>
        <p:txBody>
          <a:bodyPr lIns="91425" tIns="91425" rIns="91425" bIns="91425" anchor="t" anchorCtr="0">
            <a:noAutofit/>
          </a:bodyPr>
          <a:lstStyle/>
          <a:p>
            <a:pPr lvl="0" rtl="0">
              <a:spcBef>
                <a:spcPts val="0"/>
              </a:spcBef>
              <a:buNone/>
            </a:pPr>
            <a:r>
              <a:rPr lang="en" sz="1600" dirty="0">
                <a:solidFill>
                  <a:srgbClr val="FF00FF"/>
                </a:solidFill>
                <a:latin typeface="Aclonica"/>
                <a:ea typeface="Aclonica"/>
                <a:cs typeface="Aclonica"/>
                <a:sym typeface="Aclonica"/>
              </a:rPr>
              <a:t> How/When would you use this word outside of school?</a:t>
            </a:r>
          </a:p>
          <a:p>
            <a:pPr lvl="0" rtl="0">
              <a:spcBef>
                <a:spcPts val="0"/>
              </a:spcBef>
              <a:buNone/>
            </a:pPr>
            <a:endParaRPr sz="1600" dirty="0">
              <a:solidFill>
                <a:srgbClr val="FF00FF"/>
              </a:solidFill>
              <a:latin typeface="Aclonica"/>
              <a:ea typeface="Aclonica"/>
              <a:cs typeface="Aclonica"/>
              <a:sym typeface="Aclonica"/>
            </a:endParaRPr>
          </a:p>
          <a:p>
            <a:pPr lvl="0" rtl="0">
              <a:spcBef>
                <a:spcPts val="0"/>
              </a:spcBef>
              <a:buNone/>
            </a:pPr>
            <a:r>
              <a:rPr lang="en" sz="1600" dirty="0">
                <a:solidFill>
                  <a:srgbClr val="FF00FF"/>
                </a:solidFill>
                <a:latin typeface="Aclonica"/>
                <a:ea typeface="Aclonica"/>
                <a:cs typeface="Aclonica"/>
                <a:sym typeface="Aclonica"/>
              </a:rPr>
              <a:t>Outside of school I use fiction for reading books, also I watch movies such as the movie “Home”.</a:t>
            </a:r>
            <a:r>
              <a:rPr lang="en" sz="1600" dirty="0">
                <a:solidFill>
                  <a:srgbClr val="FF0000"/>
                </a:solidFill>
                <a:latin typeface="Aclonica"/>
                <a:ea typeface="Aclonica"/>
                <a:cs typeface="Aclonica"/>
                <a:sym typeface="Aclonica"/>
              </a:rPr>
              <a:t> </a:t>
            </a:r>
          </a:p>
        </p:txBody>
      </p:sp>
      <p:sp>
        <p:nvSpPr>
          <p:cNvPr id="349" name="Shape 349"/>
          <p:cNvSpPr txBox="1"/>
          <p:nvPr/>
        </p:nvSpPr>
        <p:spPr>
          <a:xfrm>
            <a:off x="2438400" y="4869301"/>
            <a:ext cx="2575800" cy="274199"/>
          </a:xfrm>
          <a:prstGeom prst="rect">
            <a:avLst/>
          </a:prstGeom>
          <a:solidFill>
            <a:schemeClr val="bg1"/>
          </a:solidFill>
          <a:ln>
            <a:noFill/>
          </a:ln>
        </p:spPr>
        <p:txBody>
          <a:bodyPr lIns="91425" tIns="91425" rIns="91425" bIns="91425" anchor="t" anchorCtr="0">
            <a:noAutofit/>
          </a:bodyPr>
          <a:lstStyle/>
          <a:p>
            <a:pPr lvl="0" rtl="0">
              <a:spcBef>
                <a:spcPts val="0"/>
              </a:spcBef>
              <a:buNone/>
            </a:pPr>
            <a:r>
              <a:rPr lang="en" b="1" dirty="0">
                <a:solidFill>
                  <a:srgbClr val="0000FF"/>
                </a:solidFill>
              </a:rPr>
              <a:t>Fabiola Velazco pd.5</a:t>
            </a:r>
          </a:p>
        </p:txBody>
      </p:sp>
      <p:pic>
        <p:nvPicPr>
          <p:cNvPr id="350" name="Shape 350"/>
          <p:cNvPicPr preferRelativeResize="0"/>
          <p:nvPr/>
        </p:nvPicPr>
        <p:blipFill>
          <a:blip r:embed="rId4">
            <a:alphaModFix/>
          </a:blip>
          <a:stretch>
            <a:fillRect/>
          </a:stretch>
        </p:blipFill>
        <p:spPr>
          <a:xfrm>
            <a:off x="5681100" y="568075"/>
            <a:ext cx="2314575" cy="1543049"/>
          </a:xfrm>
          <a:prstGeom prst="rect">
            <a:avLst/>
          </a:prstGeom>
          <a:noFill/>
          <a:ln>
            <a:noFill/>
          </a:ln>
        </p:spPr>
      </p:pic>
      <p:sp>
        <p:nvSpPr>
          <p:cNvPr id="351" name="Shape 351"/>
          <p:cNvSpPr txBox="1"/>
          <p:nvPr/>
        </p:nvSpPr>
        <p:spPr>
          <a:xfrm>
            <a:off x="5844375" y="2192125"/>
            <a:ext cx="2151300" cy="309300"/>
          </a:xfrm>
          <a:prstGeom prst="rect">
            <a:avLst/>
          </a:prstGeom>
          <a:noFill/>
          <a:ln>
            <a:noFill/>
          </a:ln>
        </p:spPr>
        <p:txBody>
          <a:bodyPr lIns="91425" tIns="91425" rIns="91425" bIns="91425" anchor="t" anchorCtr="0">
            <a:noAutofit/>
          </a:bodyPr>
          <a:lstStyle/>
          <a:p>
            <a:pPr>
              <a:spcBef>
                <a:spcPts val="0"/>
              </a:spcBef>
              <a:buNone/>
            </a:pPr>
            <a:endParaRPr/>
          </a:p>
        </p:txBody>
      </p:sp>
      <p:sp>
        <p:nvSpPr>
          <p:cNvPr id="352" name="Shape 352"/>
          <p:cNvSpPr txBox="1"/>
          <p:nvPr/>
        </p:nvSpPr>
        <p:spPr>
          <a:xfrm>
            <a:off x="5844375" y="2192125"/>
            <a:ext cx="2151300" cy="3093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353" name="Shape 353"/>
          <p:cNvSpPr txBox="1"/>
          <p:nvPr/>
        </p:nvSpPr>
        <p:spPr>
          <a:xfrm>
            <a:off x="5898000" y="2179137"/>
            <a:ext cx="2151300" cy="3093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354" name="Shape 354"/>
          <p:cNvSpPr txBox="1"/>
          <p:nvPr/>
        </p:nvSpPr>
        <p:spPr>
          <a:xfrm>
            <a:off x="5670825" y="2192125"/>
            <a:ext cx="2498399" cy="309300"/>
          </a:xfrm>
          <a:prstGeom prst="rect">
            <a:avLst/>
          </a:prstGeom>
          <a:noFill/>
          <a:ln>
            <a:noFill/>
          </a:ln>
        </p:spPr>
        <p:txBody>
          <a:bodyPr lIns="91425" tIns="91425" rIns="91425" bIns="91425" anchor="t" anchorCtr="0">
            <a:noAutofit/>
          </a:bodyPr>
          <a:lstStyle/>
          <a:p>
            <a:pPr lvl="0" rtl="0">
              <a:spcBef>
                <a:spcPts val="0"/>
              </a:spcBef>
              <a:buNone/>
            </a:pPr>
            <a:r>
              <a:rPr lang="en" sz="1000" b="1">
                <a:solidFill>
                  <a:srgbClr val="FF00FF"/>
                </a:solidFill>
                <a:latin typeface="Verdana"/>
                <a:ea typeface="Verdana"/>
                <a:cs typeface="Verdana"/>
                <a:sym typeface="Verdana"/>
              </a:rPr>
              <a:t>http://tinyurl.com/p3ovokz</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8"/>
        <p:cNvGrpSpPr/>
        <p:nvPr/>
      </p:nvGrpSpPr>
      <p:grpSpPr>
        <a:xfrm>
          <a:off x="0" y="0"/>
          <a:ext cx="0" cy="0"/>
          <a:chOff x="0" y="0"/>
          <a:chExt cx="0" cy="0"/>
        </a:xfrm>
      </p:grpSpPr>
      <p:sp>
        <p:nvSpPr>
          <p:cNvPr id="359" name="Shape 359"/>
          <p:cNvSpPr/>
          <p:nvPr/>
        </p:nvSpPr>
        <p:spPr>
          <a:xfrm>
            <a:off x="3400500" y="2192125"/>
            <a:ext cx="2085300" cy="780599"/>
          </a:xfrm>
          <a:prstGeom prst="roundRect">
            <a:avLst>
              <a:gd name="adj" fmla="val 16667"/>
            </a:avLst>
          </a:prstGeom>
          <a:solidFill>
            <a:srgbClr val="FFFFFF"/>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b="1">
                <a:solidFill>
                  <a:srgbClr val="4A86E8"/>
                </a:solidFill>
                <a:latin typeface="Coming Soon"/>
                <a:ea typeface="Coming Soon"/>
                <a:cs typeface="Coming Soon"/>
                <a:sym typeface="Coming Soon"/>
              </a:rPr>
              <a:t>Non- Fiction</a:t>
            </a:r>
          </a:p>
          <a:p>
            <a:pPr lvl="0" algn="ctr" rtl="0">
              <a:spcBef>
                <a:spcPts val="0"/>
              </a:spcBef>
              <a:buNone/>
            </a:pPr>
            <a:r>
              <a:rPr lang="en" sz="1800" b="1">
                <a:solidFill>
                  <a:srgbClr val="4A86E8"/>
                </a:solidFill>
                <a:latin typeface="Glegoo"/>
                <a:ea typeface="Glegoo"/>
                <a:cs typeface="Glegoo"/>
                <a:sym typeface="Glegoo"/>
              </a:rPr>
              <a:t>(</a:t>
            </a:r>
            <a:r>
              <a:rPr lang="en" sz="1800" b="1">
                <a:solidFill>
                  <a:srgbClr val="4A86E8"/>
                </a:solidFill>
                <a:latin typeface="Coming Soon"/>
                <a:ea typeface="Coming Soon"/>
                <a:cs typeface="Coming Soon"/>
                <a:sym typeface="Coming Soon"/>
              </a:rPr>
              <a:t>noun</a:t>
            </a:r>
            <a:r>
              <a:rPr lang="en" sz="1800" b="1">
                <a:solidFill>
                  <a:srgbClr val="4A86E8"/>
                </a:solidFill>
                <a:latin typeface="Glegoo"/>
                <a:ea typeface="Glegoo"/>
                <a:cs typeface="Glegoo"/>
                <a:sym typeface="Glegoo"/>
              </a:rPr>
              <a:t>)</a:t>
            </a:r>
          </a:p>
        </p:txBody>
      </p:sp>
      <p:cxnSp>
        <p:nvCxnSpPr>
          <p:cNvPr id="360" name="Shape 360"/>
          <p:cNvCxnSpPr>
            <a:endCxn id="359" idx="0"/>
          </p:cNvCxnSpPr>
          <p:nvPr/>
        </p:nvCxnSpPr>
        <p:spPr>
          <a:xfrm>
            <a:off x="4437750" y="149724"/>
            <a:ext cx="5400" cy="2042400"/>
          </a:xfrm>
          <a:prstGeom prst="straightConnector1">
            <a:avLst/>
          </a:prstGeom>
          <a:noFill/>
          <a:ln w="19050" cap="flat" cmpd="sng">
            <a:solidFill>
              <a:srgbClr val="4A86E8"/>
            </a:solidFill>
            <a:prstDash val="solid"/>
            <a:round/>
            <a:headEnd type="none" w="lg" len="lg"/>
            <a:tailEnd type="none" w="lg" len="lg"/>
          </a:ln>
        </p:spPr>
      </p:cxnSp>
      <p:cxnSp>
        <p:nvCxnSpPr>
          <p:cNvPr id="361" name="Shape 361"/>
          <p:cNvCxnSpPr>
            <a:stCxn id="359" idx="2"/>
          </p:cNvCxnSpPr>
          <p:nvPr/>
        </p:nvCxnSpPr>
        <p:spPr>
          <a:xfrm flipH="1">
            <a:off x="4441950" y="2972724"/>
            <a:ext cx="1200" cy="2023500"/>
          </a:xfrm>
          <a:prstGeom prst="straightConnector1">
            <a:avLst/>
          </a:prstGeom>
          <a:noFill/>
          <a:ln w="19050" cap="flat" cmpd="sng">
            <a:solidFill>
              <a:srgbClr val="4A86E8"/>
            </a:solidFill>
            <a:prstDash val="solid"/>
            <a:round/>
            <a:headEnd type="none" w="lg" len="lg"/>
            <a:tailEnd type="none" w="lg" len="lg"/>
          </a:ln>
        </p:spPr>
      </p:cxnSp>
      <p:cxnSp>
        <p:nvCxnSpPr>
          <p:cNvPr id="362" name="Shape 362"/>
          <p:cNvCxnSpPr/>
          <p:nvPr/>
        </p:nvCxnSpPr>
        <p:spPr>
          <a:xfrm>
            <a:off x="5485800" y="2582425"/>
            <a:ext cx="3528600" cy="5399"/>
          </a:xfrm>
          <a:prstGeom prst="straightConnector1">
            <a:avLst/>
          </a:prstGeom>
          <a:noFill/>
          <a:ln w="19050" cap="flat" cmpd="sng">
            <a:solidFill>
              <a:srgbClr val="4A86E8"/>
            </a:solidFill>
            <a:prstDash val="solid"/>
            <a:round/>
            <a:headEnd type="none" w="lg" len="lg"/>
            <a:tailEnd type="none" w="lg" len="lg"/>
          </a:ln>
        </p:spPr>
      </p:cxnSp>
      <p:cxnSp>
        <p:nvCxnSpPr>
          <p:cNvPr id="363" name="Shape 363"/>
          <p:cNvCxnSpPr/>
          <p:nvPr/>
        </p:nvCxnSpPr>
        <p:spPr>
          <a:xfrm rot="10800000" flipH="1">
            <a:off x="0" y="2577025"/>
            <a:ext cx="3389699" cy="5399"/>
          </a:xfrm>
          <a:prstGeom prst="straightConnector1">
            <a:avLst/>
          </a:prstGeom>
          <a:noFill/>
          <a:ln w="19050" cap="flat" cmpd="sng">
            <a:solidFill>
              <a:srgbClr val="4A86E8"/>
            </a:solidFill>
            <a:prstDash val="solid"/>
            <a:round/>
            <a:headEnd type="none" w="lg" len="lg"/>
            <a:tailEnd type="none" w="lg" len="lg"/>
          </a:ln>
        </p:spPr>
      </p:cxnSp>
      <p:sp>
        <p:nvSpPr>
          <p:cNvPr id="364" name="Shape 364"/>
          <p:cNvSpPr txBox="1"/>
          <p:nvPr/>
        </p:nvSpPr>
        <p:spPr>
          <a:xfrm>
            <a:off x="4822700" y="267325"/>
            <a:ext cx="2142899" cy="1860599"/>
          </a:xfrm>
          <a:prstGeom prst="rect">
            <a:avLst/>
          </a:prstGeom>
          <a:noFill/>
          <a:ln>
            <a:noFill/>
          </a:ln>
        </p:spPr>
        <p:txBody>
          <a:bodyPr lIns="91425" tIns="91425" rIns="91425" bIns="91425" anchor="t" anchorCtr="0">
            <a:noAutofit/>
          </a:bodyPr>
          <a:lstStyle/>
          <a:p>
            <a:pPr lvl="0" rtl="0">
              <a:spcBef>
                <a:spcPts val="0"/>
              </a:spcBef>
              <a:buNone/>
            </a:pPr>
            <a:r>
              <a:rPr lang="en"/>
              <a:t/>
            </a:r>
            <a:br>
              <a:rPr lang="en"/>
            </a:br>
            <a:endParaRPr lang="en"/>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r>
              <a:rPr lang="en"/>
              <a:t>	 </a:t>
            </a:r>
          </a:p>
        </p:txBody>
      </p:sp>
      <p:sp>
        <p:nvSpPr>
          <p:cNvPr id="365" name="Shape 365"/>
          <p:cNvSpPr txBox="1"/>
          <p:nvPr/>
        </p:nvSpPr>
        <p:spPr>
          <a:xfrm>
            <a:off x="212325" y="2716925"/>
            <a:ext cx="3528600" cy="1860599"/>
          </a:xfrm>
          <a:prstGeom prst="rect">
            <a:avLst/>
          </a:prstGeom>
          <a:noFill/>
          <a:ln>
            <a:noFill/>
          </a:ln>
        </p:spPr>
        <p:txBody>
          <a:bodyPr lIns="91425" tIns="91425" rIns="91425" bIns="91425" anchor="t" anchorCtr="0">
            <a:noAutofit/>
          </a:bodyPr>
          <a:lstStyle/>
          <a:p>
            <a:pPr lvl="0" rtl="0">
              <a:spcBef>
                <a:spcPts val="0"/>
              </a:spcBef>
              <a:buNone/>
            </a:pPr>
            <a:r>
              <a:rPr lang="en"/>
              <a:t>How is this word used in an academic setting?</a:t>
            </a:r>
          </a:p>
          <a:p>
            <a:pPr lvl="0" rtl="0">
              <a:spcBef>
                <a:spcPts val="0"/>
              </a:spcBef>
              <a:buNone/>
            </a:pPr>
            <a:endParaRPr>
              <a:latin typeface="Coming Soon"/>
              <a:ea typeface="Coming Soon"/>
              <a:cs typeface="Coming Soon"/>
              <a:sym typeface="Coming Soon"/>
            </a:endParaRPr>
          </a:p>
          <a:p>
            <a:pPr lvl="0" rtl="0">
              <a:spcBef>
                <a:spcPts val="0"/>
              </a:spcBef>
              <a:buNone/>
            </a:pPr>
            <a:r>
              <a:rPr lang="en" b="1">
                <a:latin typeface="Coming Soon"/>
                <a:ea typeface="Coming Soon"/>
                <a:cs typeface="Coming Soon"/>
                <a:sym typeface="Coming Soon"/>
              </a:rPr>
              <a:t> </a:t>
            </a:r>
            <a:r>
              <a:rPr lang="en" b="1">
                <a:solidFill>
                  <a:srgbClr val="4A86E8"/>
                </a:solidFill>
                <a:latin typeface="Coming Soon"/>
                <a:ea typeface="Coming Soon"/>
                <a:cs typeface="Coming Soon"/>
                <a:sym typeface="Coming Soon"/>
              </a:rPr>
              <a:t>Academically, this word can be as a genere of a story. It can also be used as Narriative Non- Fiction, for example Reflective Writing which is when the writer shares his thoughts about a personal expierence.</a:t>
            </a:r>
          </a:p>
        </p:txBody>
      </p:sp>
      <p:sp>
        <p:nvSpPr>
          <p:cNvPr id="366" name="Shape 366"/>
          <p:cNvSpPr txBox="1"/>
          <p:nvPr/>
        </p:nvSpPr>
        <p:spPr>
          <a:xfrm>
            <a:off x="4900575" y="3030425"/>
            <a:ext cx="3528600" cy="1860599"/>
          </a:xfrm>
          <a:prstGeom prst="rect">
            <a:avLst/>
          </a:prstGeom>
          <a:noFill/>
          <a:ln>
            <a:noFill/>
          </a:ln>
        </p:spPr>
        <p:txBody>
          <a:bodyPr lIns="91425" tIns="91425" rIns="91425" bIns="91425" anchor="t" anchorCtr="0">
            <a:noAutofit/>
          </a:bodyPr>
          <a:lstStyle/>
          <a:p>
            <a:pPr lvl="0" rtl="0">
              <a:spcBef>
                <a:spcPts val="0"/>
              </a:spcBef>
              <a:buNone/>
            </a:pPr>
            <a:r>
              <a:rPr lang="en"/>
              <a:t> How/When would you use this word outside of school?</a:t>
            </a:r>
          </a:p>
          <a:p>
            <a:pPr lvl="0" rtl="0">
              <a:spcBef>
                <a:spcPts val="0"/>
              </a:spcBef>
              <a:buNone/>
            </a:pPr>
            <a:r>
              <a:rPr lang="en" b="1">
                <a:solidFill>
                  <a:srgbClr val="4A86E8"/>
                </a:solidFill>
                <a:latin typeface="Glegoo"/>
                <a:ea typeface="Glegoo"/>
                <a:cs typeface="Glegoo"/>
                <a:sym typeface="Glegoo"/>
              </a:rPr>
              <a:t>  </a:t>
            </a:r>
          </a:p>
          <a:p>
            <a:pPr lvl="0" rtl="0">
              <a:spcBef>
                <a:spcPts val="0"/>
              </a:spcBef>
              <a:buNone/>
            </a:pPr>
            <a:r>
              <a:rPr lang="en" b="1">
                <a:solidFill>
                  <a:srgbClr val="4A86E8"/>
                </a:solidFill>
                <a:latin typeface="Coming Soon"/>
                <a:ea typeface="Coming Soon"/>
                <a:cs typeface="Coming Soon"/>
                <a:sym typeface="Coming Soon"/>
              </a:rPr>
              <a:t> Not only will you see nonfiction in school, but you will see it when you’re reading a blog or even watching a documentary.  </a:t>
            </a:r>
          </a:p>
        </p:txBody>
      </p:sp>
      <p:sp>
        <p:nvSpPr>
          <p:cNvPr id="367" name="Shape 367"/>
          <p:cNvSpPr txBox="1"/>
          <p:nvPr/>
        </p:nvSpPr>
        <p:spPr>
          <a:xfrm>
            <a:off x="1590225" y="4761325"/>
            <a:ext cx="2394299" cy="309300"/>
          </a:xfrm>
          <a:prstGeom prst="rect">
            <a:avLst/>
          </a:prstGeom>
          <a:noFill/>
          <a:ln>
            <a:noFill/>
          </a:ln>
        </p:spPr>
        <p:txBody>
          <a:bodyPr lIns="91425" tIns="91425" rIns="91425" bIns="91425" anchor="t" anchorCtr="0">
            <a:noAutofit/>
          </a:bodyPr>
          <a:lstStyle/>
          <a:p>
            <a:pPr lvl="0" rtl="0">
              <a:spcBef>
                <a:spcPts val="0"/>
              </a:spcBef>
              <a:buNone/>
            </a:pPr>
            <a:r>
              <a:rPr lang="en" sz="1800" b="1">
                <a:solidFill>
                  <a:srgbClr val="4A86E8"/>
                </a:solidFill>
                <a:latin typeface="Coming Soon"/>
                <a:ea typeface="Coming Soon"/>
                <a:cs typeface="Coming Soon"/>
                <a:sym typeface="Coming Soon"/>
              </a:rPr>
              <a:t>Tyra Ramil Period 3</a:t>
            </a:r>
          </a:p>
        </p:txBody>
      </p:sp>
      <p:pic>
        <p:nvPicPr>
          <p:cNvPr id="368" name="Shape 368"/>
          <p:cNvPicPr preferRelativeResize="0"/>
          <p:nvPr/>
        </p:nvPicPr>
        <p:blipFill>
          <a:blip r:embed="rId3">
            <a:alphaModFix/>
          </a:blip>
          <a:stretch>
            <a:fillRect/>
          </a:stretch>
        </p:blipFill>
        <p:spPr>
          <a:xfrm>
            <a:off x="4667800" y="106325"/>
            <a:ext cx="2708624" cy="2028099"/>
          </a:xfrm>
          <a:prstGeom prst="rect">
            <a:avLst/>
          </a:prstGeom>
          <a:noFill/>
          <a:ln>
            <a:noFill/>
          </a:ln>
        </p:spPr>
      </p:pic>
      <p:sp>
        <p:nvSpPr>
          <p:cNvPr id="369" name="Shape 369"/>
          <p:cNvSpPr txBox="1"/>
          <p:nvPr/>
        </p:nvSpPr>
        <p:spPr>
          <a:xfrm>
            <a:off x="6424175" y="177000"/>
            <a:ext cx="2457300" cy="309300"/>
          </a:xfrm>
          <a:prstGeom prst="rect">
            <a:avLst/>
          </a:prstGeom>
          <a:noFill/>
          <a:ln>
            <a:noFill/>
          </a:ln>
        </p:spPr>
        <p:txBody>
          <a:bodyPr lIns="91425" tIns="91425" rIns="91425" bIns="91425" anchor="t" anchorCtr="0">
            <a:noAutofit/>
          </a:bodyPr>
          <a:lstStyle/>
          <a:p>
            <a:pPr lvl="0" rtl="0">
              <a:spcBef>
                <a:spcPts val="0"/>
              </a:spcBef>
              <a:buNone/>
            </a:pPr>
            <a:r>
              <a:rPr lang="en" sz="1200" b="1">
                <a:solidFill>
                  <a:schemeClr val="dk1"/>
                </a:solidFill>
                <a:latin typeface="Coming Soon"/>
                <a:ea typeface="Coming Soon"/>
                <a:cs typeface="Coming Soon"/>
                <a:sym typeface="Coming Soon"/>
              </a:rPr>
              <a:t>http://tinyurl.com/ox2qyvt</a:t>
            </a:r>
          </a:p>
        </p:txBody>
      </p:sp>
      <p:sp>
        <p:nvSpPr>
          <p:cNvPr id="370" name="Shape 370"/>
          <p:cNvSpPr txBox="1"/>
          <p:nvPr/>
        </p:nvSpPr>
        <p:spPr>
          <a:xfrm>
            <a:off x="8380725" y="559500"/>
            <a:ext cx="375600" cy="1814700"/>
          </a:xfrm>
          <a:prstGeom prst="rect">
            <a:avLst/>
          </a:prstGeom>
          <a:noFill/>
          <a:ln>
            <a:noFill/>
          </a:ln>
        </p:spPr>
        <p:txBody>
          <a:bodyPr lIns="91425" tIns="91425" rIns="91425" bIns="91425" anchor="t" anchorCtr="0">
            <a:noAutofit/>
          </a:bodyPr>
          <a:lstStyle/>
          <a:p>
            <a:pPr lvl="0" rtl="0">
              <a:spcBef>
                <a:spcPts val="0"/>
              </a:spcBef>
              <a:buNone/>
            </a:pPr>
            <a:r>
              <a:rPr lang="en" sz="1800" b="1">
                <a:solidFill>
                  <a:srgbClr val="4A86E8"/>
                </a:solidFill>
                <a:latin typeface="Coming Soon"/>
                <a:ea typeface="Coming Soon"/>
                <a:cs typeface="Coming Soon"/>
                <a:sym typeface="Coming Soon"/>
              </a:rPr>
              <a:t>V</a:t>
            </a:r>
          </a:p>
          <a:p>
            <a:pPr lvl="0" rtl="0">
              <a:spcBef>
                <a:spcPts val="0"/>
              </a:spcBef>
              <a:buNone/>
            </a:pPr>
            <a:r>
              <a:rPr lang="en" sz="1800" b="1">
                <a:solidFill>
                  <a:srgbClr val="4A86E8"/>
                </a:solidFill>
                <a:latin typeface="Coming Soon"/>
                <a:ea typeface="Coming Soon"/>
                <a:cs typeface="Coming Soon"/>
                <a:sym typeface="Coming Soon"/>
              </a:rPr>
              <a:t>I</a:t>
            </a:r>
          </a:p>
          <a:p>
            <a:pPr lvl="0" rtl="0">
              <a:spcBef>
                <a:spcPts val="0"/>
              </a:spcBef>
              <a:buNone/>
            </a:pPr>
            <a:r>
              <a:rPr lang="en" sz="1800" b="1">
                <a:solidFill>
                  <a:srgbClr val="4A86E8"/>
                </a:solidFill>
                <a:latin typeface="Coming Soon"/>
                <a:ea typeface="Coming Soon"/>
                <a:cs typeface="Coming Soon"/>
                <a:sym typeface="Coming Soon"/>
              </a:rPr>
              <a:t>S</a:t>
            </a:r>
          </a:p>
          <a:p>
            <a:pPr lvl="0" rtl="0">
              <a:spcBef>
                <a:spcPts val="0"/>
              </a:spcBef>
              <a:buNone/>
            </a:pPr>
            <a:r>
              <a:rPr lang="en" sz="1800" b="1">
                <a:solidFill>
                  <a:srgbClr val="4A86E8"/>
                </a:solidFill>
                <a:latin typeface="Coming Soon"/>
                <a:ea typeface="Coming Soon"/>
                <a:cs typeface="Coming Soon"/>
                <a:sym typeface="Coming Soon"/>
              </a:rPr>
              <a:t>U</a:t>
            </a:r>
          </a:p>
          <a:p>
            <a:pPr lvl="0" rtl="0">
              <a:spcBef>
                <a:spcPts val="0"/>
              </a:spcBef>
              <a:buNone/>
            </a:pPr>
            <a:r>
              <a:rPr lang="en" sz="1800" b="1">
                <a:solidFill>
                  <a:srgbClr val="4A86E8"/>
                </a:solidFill>
                <a:latin typeface="Coming Soon"/>
                <a:ea typeface="Coming Soon"/>
                <a:cs typeface="Coming Soon"/>
                <a:sym typeface="Coming Soon"/>
              </a:rPr>
              <a:t>A</a:t>
            </a:r>
          </a:p>
          <a:p>
            <a:pPr lvl="0" rtl="0">
              <a:spcBef>
                <a:spcPts val="0"/>
              </a:spcBef>
              <a:buNone/>
            </a:pPr>
            <a:r>
              <a:rPr lang="en" sz="1800" b="1">
                <a:solidFill>
                  <a:srgbClr val="4A86E8"/>
                </a:solidFill>
                <a:latin typeface="Coming Soon"/>
                <a:ea typeface="Coming Soon"/>
                <a:cs typeface="Coming Soon"/>
                <a:sym typeface="Coming Soon"/>
              </a:rPr>
              <a:t>L</a:t>
            </a:r>
          </a:p>
        </p:txBody>
      </p:sp>
      <p:sp>
        <p:nvSpPr>
          <p:cNvPr id="371" name="Shape 371"/>
          <p:cNvSpPr txBox="1"/>
          <p:nvPr/>
        </p:nvSpPr>
        <p:spPr>
          <a:xfrm>
            <a:off x="310100" y="224550"/>
            <a:ext cx="3902999" cy="2023499"/>
          </a:xfrm>
          <a:prstGeom prst="rect">
            <a:avLst/>
          </a:prstGeom>
          <a:noFill/>
          <a:ln>
            <a:noFill/>
          </a:ln>
        </p:spPr>
        <p:txBody>
          <a:bodyPr lIns="91425" tIns="91425" rIns="91425" bIns="91425" anchor="t" anchorCtr="0">
            <a:noAutofit/>
          </a:bodyPr>
          <a:lstStyle/>
          <a:p>
            <a:pPr lvl="0" rtl="0">
              <a:spcBef>
                <a:spcPts val="0"/>
              </a:spcBef>
              <a:buNone/>
            </a:pPr>
            <a:r>
              <a:rPr lang="en"/>
              <a:t>Definition:</a:t>
            </a:r>
          </a:p>
          <a:p>
            <a:pPr lvl="0" rtl="0">
              <a:spcBef>
                <a:spcPts val="0"/>
              </a:spcBef>
              <a:buNone/>
            </a:pPr>
            <a:r>
              <a:rPr lang="en" b="1">
                <a:solidFill>
                  <a:srgbClr val="4A86E8"/>
                </a:solidFill>
                <a:latin typeface="Coming Soon"/>
                <a:ea typeface="Coming Soon"/>
                <a:cs typeface="Coming Soon"/>
                <a:sym typeface="Coming Soon"/>
              </a:rPr>
              <a:t>writing that is based on facts, real events, and real people, such as history</a:t>
            </a:r>
          </a:p>
          <a:p>
            <a:pPr lvl="0" rtl="0">
              <a:spcBef>
                <a:spcPts val="0"/>
              </a:spcBef>
              <a:buNone/>
            </a:pPr>
            <a:endParaRPr/>
          </a:p>
          <a:p>
            <a:pPr lvl="0" rtl="0">
              <a:spcBef>
                <a:spcPts val="0"/>
              </a:spcBef>
              <a:buNone/>
            </a:pPr>
            <a:r>
              <a:rPr lang="en"/>
              <a:t>Synonym(s):</a:t>
            </a:r>
          </a:p>
          <a:p>
            <a:pPr lvl="0" rtl="0">
              <a:spcBef>
                <a:spcPts val="0"/>
              </a:spcBef>
              <a:buNone/>
            </a:pPr>
            <a:r>
              <a:rPr lang="en" b="1">
                <a:solidFill>
                  <a:srgbClr val="4A86E8"/>
                </a:solidFill>
                <a:latin typeface="Coming Soon"/>
                <a:ea typeface="Coming Soon"/>
                <a:cs typeface="Coming Soon"/>
                <a:sym typeface="Coming Soon"/>
              </a:rPr>
              <a:t>textbook; dictionary; thesaurus </a:t>
            </a:r>
          </a:p>
          <a:p>
            <a:pPr lvl="0" rtl="0">
              <a:spcBef>
                <a:spcPts val="0"/>
              </a:spcBef>
              <a:buNone/>
            </a:pPr>
            <a:endParaRPr/>
          </a:p>
          <a:p>
            <a:pPr lvl="0" rtl="0">
              <a:spcBef>
                <a:spcPts val="0"/>
              </a:spcBef>
              <a:buNone/>
            </a:pPr>
            <a:r>
              <a:rPr lang="en"/>
              <a:t>Antonym(s):  </a:t>
            </a:r>
          </a:p>
          <a:p>
            <a:pPr lvl="0" rtl="0">
              <a:spcBef>
                <a:spcPts val="0"/>
              </a:spcBef>
              <a:buNone/>
            </a:pPr>
            <a:r>
              <a:rPr lang="en" b="1">
                <a:solidFill>
                  <a:srgbClr val="4A86E8"/>
                </a:solidFill>
                <a:latin typeface="Coming Soon"/>
                <a:ea typeface="Coming Soon"/>
                <a:cs typeface="Coming Soon"/>
                <a:sym typeface="Coming Soon"/>
              </a:rPr>
              <a:t>fiction; fairytale</a:t>
            </a:r>
          </a:p>
          <a:p>
            <a:pPr lvl="0" rtl="0">
              <a:spcBef>
                <a:spcPts val="0"/>
              </a:spcBef>
              <a:buNone/>
            </a:pPr>
            <a:r>
              <a:rPr lang="en"/>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p:nvPr/>
        </p:nvSpPr>
        <p:spPr>
          <a:xfrm>
            <a:off x="3400500" y="2192125"/>
            <a:ext cx="2085300" cy="780599"/>
          </a:xfrm>
          <a:prstGeom prst="roundRect">
            <a:avLst>
              <a:gd name="adj" fmla="val 16667"/>
            </a:avLst>
          </a:prstGeom>
          <a:solidFill>
            <a:srgbClr val="B4A7D6"/>
          </a:solidFill>
          <a:ln w="19050" cap="flat" cmpd="sng">
            <a:solidFill>
              <a:srgbClr val="9900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a:latin typeface="Syncopate"/>
                <a:ea typeface="Syncopate"/>
                <a:cs typeface="Syncopate"/>
                <a:sym typeface="Syncopate"/>
              </a:rPr>
              <a:t>Blog</a:t>
            </a:r>
          </a:p>
          <a:p>
            <a:pPr lvl="0" algn="ctr" rtl="0">
              <a:spcBef>
                <a:spcPts val="0"/>
              </a:spcBef>
              <a:buNone/>
            </a:pPr>
            <a:r>
              <a:rPr lang="en" sz="1200">
                <a:latin typeface="Syncopate"/>
                <a:ea typeface="Syncopate"/>
                <a:cs typeface="Syncopate"/>
                <a:sym typeface="Syncopate"/>
              </a:rPr>
              <a:t>(Noun)</a:t>
            </a:r>
          </a:p>
        </p:txBody>
      </p:sp>
      <p:cxnSp>
        <p:nvCxnSpPr>
          <p:cNvPr id="37" name="Shape 37"/>
          <p:cNvCxnSpPr>
            <a:endCxn id="36" idx="0"/>
          </p:cNvCxnSpPr>
          <p:nvPr/>
        </p:nvCxnSpPr>
        <p:spPr>
          <a:xfrm>
            <a:off x="4437750" y="149724"/>
            <a:ext cx="5400" cy="2042400"/>
          </a:xfrm>
          <a:prstGeom prst="straightConnector1">
            <a:avLst/>
          </a:prstGeom>
          <a:noFill/>
          <a:ln w="19050" cap="flat" cmpd="sng">
            <a:solidFill>
              <a:schemeClr val="dk2"/>
            </a:solidFill>
            <a:prstDash val="solid"/>
            <a:round/>
            <a:headEnd type="none" w="lg" len="lg"/>
            <a:tailEnd type="none" w="lg" len="lg"/>
          </a:ln>
        </p:spPr>
      </p:cxnSp>
      <p:cxnSp>
        <p:nvCxnSpPr>
          <p:cNvPr id="38" name="Shape 38"/>
          <p:cNvCxnSpPr>
            <a:stCxn id="36" idx="2"/>
          </p:cNvCxnSpPr>
          <p:nvPr/>
        </p:nvCxnSpPr>
        <p:spPr>
          <a:xfrm flipH="1">
            <a:off x="4441950" y="2972724"/>
            <a:ext cx="1200" cy="2023500"/>
          </a:xfrm>
          <a:prstGeom prst="straightConnector1">
            <a:avLst/>
          </a:prstGeom>
          <a:noFill/>
          <a:ln w="19050" cap="flat" cmpd="sng">
            <a:solidFill>
              <a:schemeClr val="dk2"/>
            </a:solidFill>
            <a:prstDash val="solid"/>
            <a:round/>
            <a:headEnd type="none" w="lg" len="lg"/>
            <a:tailEnd type="none" w="lg" len="lg"/>
          </a:ln>
        </p:spPr>
      </p:cxnSp>
      <p:cxnSp>
        <p:nvCxnSpPr>
          <p:cNvPr id="39" name="Shape 39"/>
          <p:cNvCxnSpPr/>
          <p:nvPr/>
        </p:nvCxnSpPr>
        <p:spPr>
          <a:xfrm>
            <a:off x="5485800" y="2582425"/>
            <a:ext cx="3528600" cy="5399"/>
          </a:xfrm>
          <a:prstGeom prst="straightConnector1">
            <a:avLst/>
          </a:prstGeom>
          <a:noFill/>
          <a:ln w="19050" cap="flat" cmpd="sng">
            <a:solidFill>
              <a:schemeClr val="dk2"/>
            </a:solidFill>
            <a:prstDash val="solid"/>
            <a:round/>
            <a:headEnd type="none" w="lg" len="lg"/>
            <a:tailEnd type="none" w="lg" len="lg"/>
          </a:ln>
        </p:spPr>
      </p:cxnSp>
      <p:cxnSp>
        <p:nvCxnSpPr>
          <p:cNvPr id="40" name="Shape 40"/>
          <p:cNvCxnSpPr/>
          <p:nvPr/>
        </p:nvCxnSpPr>
        <p:spPr>
          <a:xfrm rot="10800000" flipH="1">
            <a:off x="0" y="2577025"/>
            <a:ext cx="3389699" cy="5399"/>
          </a:xfrm>
          <a:prstGeom prst="straightConnector1">
            <a:avLst/>
          </a:prstGeom>
          <a:noFill/>
          <a:ln w="19050" cap="flat" cmpd="sng">
            <a:solidFill>
              <a:schemeClr val="dk2"/>
            </a:solidFill>
            <a:prstDash val="solid"/>
            <a:round/>
            <a:headEnd type="none" w="lg" len="lg"/>
            <a:tailEnd type="none" w="lg" len="lg"/>
          </a:ln>
        </p:spPr>
      </p:cxnSp>
      <p:sp>
        <p:nvSpPr>
          <p:cNvPr id="41" name="Shape 41"/>
          <p:cNvSpPr txBox="1"/>
          <p:nvPr/>
        </p:nvSpPr>
        <p:spPr>
          <a:xfrm>
            <a:off x="321575" y="213925"/>
            <a:ext cx="3902999" cy="2042400"/>
          </a:xfrm>
          <a:prstGeom prst="rect">
            <a:avLst/>
          </a:prstGeom>
          <a:noFill/>
          <a:ln>
            <a:noFill/>
          </a:ln>
        </p:spPr>
        <p:txBody>
          <a:bodyPr lIns="91425" tIns="91425" rIns="91425" bIns="91425" anchor="t" anchorCtr="0">
            <a:noAutofit/>
          </a:bodyPr>
          <a:lstStyle/>
          <a:p>
            <a:pPr lvl="0" rtl="0">
              <a:spcBef>
                <a:spcPts val="0"/>
              </a:spcBef>
              <a:buNone/>
            </a:pPr>
            <a:r>
              <a:rPr lang="en"/>
              <a:t>Definition:  </a:t>
            </a:r>
          </a:p>
          <a:p>
            <a:pPr lvl="0" rtl="0">
              <a:spcBef>
                <a:spcPts val="0"/>
              </a:spcBef>
              <a:buNone/>
            </a:pPr>
            <a:endParaRPr/>
          </a:p>
          <a:p>
            <a:pPr lvl="0" rtl="0">
              <a:spcBef>
                <a:spcPts val="0"/>
              </a:spcBef>
              <a:buNone/>
            </a:pPr>
            <a:r>
              <a:rPr lang="en"/>
              <a:t>  </a:t>
            </a:r>
            <a:r>
              <a:rPr lang="en">
                <a:solidFill>
                  <a:srgbClr val="555555"/>
                </a:solidFill>
                <a:latin typeface="Georgia"/>
                <a:ea typeface="Georgia"/>
                <a:cs typeface="Georgia"/>
                <a:sym typeface="Georgia"/>
              </a:rPr>
              <a:t>a personal website or web page on which an individual records opinions, links to other sites, etc. on a regular basis.</a:t>
            </a:r>
          </a:p>
          <a:p>
            <a:pPr lvl="0" rtl="0">
              <a:spcBef>
                <a:spcPts val="0"/>
              </a:spcBef>
              <a:buNone/>
            </a:pPr>
            <a:endParaRPr>
              <a:solidFill>
                <a:srgbClr val="555555"/>
              </a:solidFill>
            </a:endParaRPr>
          </a:p>
          <a:p>
            <a:pPr lvl="0" rtl="0">
              <a:spcBef>
                <a:spcPts val="0"/>
              </a:spcBef>
              <a:buNone/>
            </a:pPr>
            <a:r>
              <a:rPr lang="en">
                <a:solidFill>
                  <a:srgbClr val="555555"/>
                </a:solidFill>
              </a:rPr>
              <a:t>Synonym: online journal; diary</a:t>
            </a:r>
          </a:p>
        </p:txBody>
      </p:sp>
      <p:sp>
        <p:nvSpPr>
          <p:cNvPr id="42" name="Shape 42"/>
          <p:cNvSpPr txBox="1"/>
          <p:nvPr/>
        </p:nvSpPr>
        <p:spPr>
          <a:xfrm>
            <a:off x="4822700" y="267325"/>
            <a:ext cx="4031399" cy="1753799"/>
          </a:xfrm>
          <a:prstGeom prst="rect">
            <a:avLst/>
          </a:prstGeom>
          <a:noFill/>
          <a:ln>
            <a:noFill/>
          </a:ln>
        </p:spPr>
        <p:txBody>
          <a:bodyPr lIns="91425" tIns="91425" rIns="91425" bIns="91425" anchor="t" anchorCtr="0">
            <a:noAutofit/>
          </a:bodyPr>
          <a:lstStyle/>
          <a:p>
            <a:pPr lvl="0" rtl="0">
              <a:spcBef>
                <a:spcPts val="0"/>
              </a:spcBef>
              <a:buNone/>
            </a:pPr>
            <a:r>
              <a:rPr lang="en"/>
              <a:t>Visual Example:</a:t>
            </a:r>
          </a:p>
          <a:p>
            <a:pPr lvl="0" rtl="0">
              <a:spcBef>
                <a:spcPts val="0"/>
              </a:spcBef>
              <a:buNone/>
            </a:pPr>
            <a:endParaRPr/>
          </a:p>
          <a:p>
            <a:pPr lvl="0" rtl="0">
              <a:spcBef>
                <a:spcPts val="0"/>
              </a:spcBef>
              <a:buNone/>
            </a:pPr>
            <a:r>
              <a:rPr lang="en"/>
              <a:t/>
            </a:r>
            <a:br>
              <a:rPr lang="en"/>
            </a:br>
            <a:endParaRPr lang="en"/>
          </a:p>
        </p:txBody>
      </p:sp>
      <p:sp>
        <p:nvSpPr>
          <p:cNvPr id="43" name="Shape 43"/>
          <p:cNvSpPr txBox="1"/>
          <p:nvPr/>
        </p:nvSpPr>
        <p:spPr>
          <a:xfrm>
            <a:off x="212325" y="2972725"/>
            <a:ext cx="3657600" cy="1860599"/>
          </a:xfrm>
          <a:prstGeom prst="rect">
            <a:avLst/>
          </a:prstGeom>
          <a:noFill/>
          <a:ln>
            <a:noFill/>
          </a:ln>
        </p:spPr>
        <p:txBody>
          <a:bodyPr lIns="91425" tIns="91425" rIns="91425" bIns="91425" anchor="t" anchorCtr="0">
            <a:noAutofit/>
          </a:bodyPr>
          <a:lstStyle/>
          <a:p>
            <a:pPr lvl="0" rtl="0">
              <a:spcBef>
                <a:spcPts val="0"/>
              </a:spcBef>
              <a:buNone/>
            </a:pPr>
            <a:r>
              <a:rPr lang="en"/>
              <a:t>How is this word used in an academic setting?</a:t>
            </a:r>
          </a:p>
          <a:p>
            <a:pPr lvl="0" rtl="0">
              <a:spcBef>
                <a:spcPts val="0"/>
              </a:spcBef>
              <a:buNone/>
            </a:pPr>
            <a:endParaRPr/>
          </a:p>
          <a:p>
            <a:pPr lvl="0" rtl="0">
              <a:spcBef>
                <a:spcPts val="0"/>
              </a:spcBef>
              <a:buNone/>
            </a:pPr>
            <a:r>
              <a:rPr lang="en">
                <a:latin typeface="Georgia"/>
                <a:ea typeface="Georgia"/>
                <a:cs typeface="Georgia"/>
                <a:sym typeface="Georgia"/>
              </a:rPr>
              <a:t>Academically, I might use a blog when I want to argue the ethics in the story “Flowers for Algernon.”  In Social Studies I would use a blog to discuss with my classmates my views on historical debates.</a:t>
            </a:r>
          </a:p>
        </p:txBody>
      </p:sp>
      <p:sp>
        <p:nvSpPr>
          <p:cNvPr id="44" name="Shape 44"/>
          <p:cNvSpPr txBox="1"/>
          <p:nvPr/>
        </p:nvSpPr>
        <p:spPr>
          <a:xfrm>
            <a:off x="4923975" y="3143725"/>
            <a:ext cx="3657600" cy="1860599"/>
          </a:xfrm>
          <a:prstGeom prst="rect">
            <a:avLst/>
          </a:prstGeom>
          <a:noFill/>
          <a:ln>
            <a:noFill/>
          </a:ln>
        </p:spPr>
        <p:txBody>
          <a:bodyPr lIns="91425" tIns="91425" rIns="91425" bIns="91425" anchor="t" anchorCtr="0">
            <a:noAutofit/>
          </a:bodyPr>
          <a:lstStyle/>
          <a:p>
            <a:pPr lvl="0" rtl="0">
              <a:spcBef>
                <a:spcPts val="0"/>
              </a:spcBef>
              <a:buNone/>
            </a:pPr>
            <a:r>
              <a:rPr lang="en"/>
              <a:t> How/When would you use this word outside of school?</a:t>
            </a:r>
          </a:p>
          <a:p>
            <a:pPr lvl="0" rtl="0">
              <a:spcBef>
                <a:spcPts val="0"/>
              </a:spcBef>
              <a:buNone/>
            </a:pPr>
            <a:endParaRPr/>
          </a:p>
          <a:p>
            <a:pPr lvl="0" rtl="0">
              <a:spcBef>
                <a:spcPts val="0"/>
              </a:spcBef>
              <a:buNone/>
            </a:pPr>
            <a:r>
              <a:rPr lang="en" sz="1800">
                <a:latin typeface="Georgia"/>
                <a:ea typeface="Georgia"/>
                <a:cs typeface="Georgia"/>
                <a:sym typeface="Georgia"/>
              </a:rPr>
              <a:t>A blog could be used when I want to share ideas about my creative nail art hobby with others around the world.</a:t>
            </a:r>
          </a:p>
          <a:p>
            <a:pPr lvl="0" rtl="0">
              <a:spcBef>
                <a:spcPts val="0"/>
              </a:spcBef>
              <a:buNone/>
            </a:pPr>
            <a:endParaRPr/>
          </a:p>
          <a:p>
            <a:pPr lvl="0" rtl="0">
              <a:spcBef>
                <a:spcPts val="0"/>
              </a:spcBef>
              <a:buNone/>
            </a:pPr>
            <a:endParaRPr/>
          </a:p>
        </p:txBody>
      </p:sp>
      <p:pic>
        <p:nvPicPr>
          <p:cNvPr id="45" name="Shape 45"/>
          <p:cNvPicPr preferRelativeResize="0"/>
          <p:nvPr/>
        </p:nvPicPr>
        <p:blipFill>
          <a:blip r:embed="rId3">
            <a:alphaModFix/>
          </a:blip>
          <a:stretch>
            <a:fillRect/>
          </a:stretch>
        </p:blipFill>
        <p:spPr>
          <a:xfrm>
            <a:off x="6228700" y="358225"/>
            <a:ext cx="2785700" cy="1753799"/>
          </a:xfrm>
          <a:prstGeom prst="rect">
            <a:avLst/>
          </a:prstGeom>
          <a:noFill/>
          <a:ln>
            <a:noFill/>
          </a:ln>
        </p:spPr>
      </p:pic>
      <p:sp>
        <p:nvSpPr>
          <p:cNvPr id="46" name="Shape 46"/>
          <p:cNvSpPr txBox="1"/>
          <p:nvPr/>
        </p:nvSpPr>
        <p:spPr>
          <a:xfrm>
            <a:off x="1420475" y="4833325"/>
            <a:ext cx="2394299" cy="3093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0000FF"/>
                </a:solidFill>
              </a:rPr>
              <a:t>By Ms. Denlinger</a:t>
            </a:r>
          </a:p>
        </p:txBody>
      </p:sp>
      <p:sp>
        <p:nvSpPr>
          <p:cNvPr id="47" name="Shape 47"/>
          <p:cNvSpPr txBox="1"/>
          <p:nvPr/>
        </p:nvSpPr>
        <p:spPr>
          <a:xfrm>
            <a:off x="5656975" y="2278525"/>
            <a:ext cx="2581799" cy="30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Verdana"/>
                <a:ea typeface="Verdana"/>
                <a:cs typeface="Verdana"/>
                <a:sym typeface="Verdana"/>
              </a:rPr>
              <a:t>http://tinyurl.com/onbfl6q</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375"/>
        <p:cNvGrpSpPr/>
        <p:nvPr/>
      </p:nvGrpSpPr>
      <p:grpSpPr>
        <a:xfrm>
          <a:off x="0" y="0"/>
          <a:ext cx="0" cy="0"/>
          <a:chOff x="0" y="0"/>
          <a:chExt cx="0" cy="0"/>
        </a:xfrm>
      </p:grpSpPr>
      <p:sp>
        <p:nvSpPr>
          <p:cNvPr id="376" name="Shape 376"/>
          <p:cNvSpPr/>
          <p:nvPr/>
        </p:nvSpPr>
        <p:spPr>
          <a:xfrm>
            <a:off x="3400500" y="2192125"/>
            <a:ext cx="2085300" cy="780599"/>
          </a:xfrm>
          <a:prstGeom prst="roundRect">
            <a:avLst>
              <a:gd name="adj" fmla="val 16667"/>
            </a:avLst>
          </a:prstGeom>
          <a:solidFill>
            <a:srgbClr val="E6B8A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a:latin typeface="Chewy"/>
                <a:ea typeface="Chewy"/>
                <a:cs typeface="Chewy"/>
                <a:sym typeface="Chewy"/>
              </a:rPr>
              <a:t>Audience</a:t>
            </a:r>
          </a:p>
          <a:p>
            <a:pPr lvl="0" algn="ctr" rtl="0">
              <a:spcBef>
                <a:spcPts val="0"/>
              </a:spcBef>
              <a:buNone/>
            </a:pPr>
            <a:r>
              <a:rPr lang="en"/>
              <a:t>(Noun)</a:t>
            </a:r>
          </a:p>
        </p:txBody>
      </p:sp>
      <p:cxnSp>
        <p:nvCxnSpPr>
          <p:cNvPr id="377" name="Shape 377"/>
          <p:cNvCxnSpPr>
            <a:endCxn id="376" idx="0"/>
          </p:cNvCxnSpPr>
          <p:nvPr/>
        </p:nvCxnSpPr>
        <p:spPr>
          <a:xfrm>
            <a:off x="4437750" y="149724"/>
            <a:ext cx="5400" cy="2042400"/>
          </a:xfrm>
          <a:prstGeom prst="straightConnector1">
            <a:avLst/>
          </a:prstGeom>
          <a:noFill/>
          <a:ln w="19050" cap="flat" cmpd="sng">
            <a:solidFill>
              <a:srgbClr val="000000"/>
            </a:solidFill>
            <a:prstDash val="solid"/>
            <a:round/>
            <a:headEnd type="none" w="lg" len="lg"/>
            <a:tailEnd type="none" w="lg" len="lg"/>
          </a:ln>
        </p:spPr>
      </p:cxnSp>
      <p:cxnSp>
        <p:nvCxnSpPr>
          <p:cNvPr id="378" name="Shape 378"/>
          <p:cNvCxnSpPr>
            <a:stCxn id="376" idx="2"/>
          </p:cNvCxnSpPr>
          <p:nvPr/>
        </p:nvCxnSpPr>
        <p:spPr>
          <a:xfrm flipH="1">
            <a:off x="4441950" y="2972724"/>
            <a:ext cx="1200" cy="2023500"/>
          </a:xfrm>
          <a:prstGeom prst="straightConnector1">
            <a:avLst/>
          </a:prstGeom>
          <a:noFill/>
          <a:ln w="19050" cap="flat" cmpd="sng">
            <a:solidFill>
              <a:srgbClr val="000000"/>
            </a:solidFill>
            <a:prstDash val="solid"/>
            <a:round/>
            <a:headEnd type="none" w="lg" len="lg"/>
            <a:tailEnd type="none" w="lg" len="lg"/>
          </a:ln>
        </p:spPr>
      </p:cxnSp>
      <p:cxnSp>
        <p:nvCxnSpPr>
          <p:cNvPr id="379" name="Shape 379"/>
          <p:cNvCxnSpPr/>
          <p:nvPr/>
        </p:nvCxnSpPr>
        <p:spPr>
          <a:xfrm>
            <a:off x="5485800" y="2582425"/>
            <a:ext cx="3528600" cy="5399"/>
          </a:xfrm>
          <a:prstGeom prst="straightConnector1">
            <a:avLst/>
          </a:prstGeom>
          <a:noFill/>
          <a:ln w="19050" cap="flat" cmpd="sng">
            <a:solidFill>
              <a:schemeClr val="dk2"/>
            </a:solidFill>
            <a:prstDash val="solid"/>
            <a:round/>
            <a:headEnd type="none" w="lg" len="lg"/>
            <a:tailEnd type="none" w="lg" len="lg"/>
          </a:ln>
        </p:spPr>
      </p:cxnSp>
      <p:cxnSp>
        <p:nvCxnSpPr>
          <p:cNvPr id="380" name="Shape 380"/>
          <p:cNvCxnSpPr/>
          <p:nvPr/>
        </p:nvCxnSpPr>
        <p:spPr>
          <a:xfrm rot="10800000" flipH="1">
            <a:off x="0" y="2577025"/>
            <a:ext cx="3389699" cy="5399"/>
          </a:xfrm>
          <a:prstGeom prst="straightConnector1">
            <a:avLst/>
          </a:prstGeom>
          <a:noFill/>
          <a:ln w="19050" cap="flat" cmpd="sng">
            <a:solidFill>
              <a:srgbClr val="000000"/>
            </a:solidFill>
            <a:prstDash val="solid"/>
            <a:round/>
            <a:headEnd type="none" w="lg" len="lg"/>
            <a:tailEnd type="none" w="lg" len="lg"/>
          </a:ln>
        </p:spPr>
      </p:cxnSp>
      <p:sp>
        <p:nvSpPr>
          <p:cNvPr id="381" name="Shape 381"/>
          <p:cNvSpPr txBox="1"/>
          <p:nvPr/>
        </p:nvSpPr>
        <p:spPr>
          <a:xfrm>
            <a:off x="310100" y="224550"/>
            <a:ext cx="3902999" cy="1860599"/>
          </a:xfrm>
          <a:prstGeom prst="rect">
            <a:avLst/>
          </a:prstGeom>
          <a:noFill/>
          <a:ln>
            <a:noFill/>
          </a:ln>
        </p:spPr>
        <p:txBody>
          <a:bodyPr lIns="91425" tIns="91425" rIns="91425" bIns="91425" anchor="t" anchorCtr="0">
            <a:noAutofit/>
          </a:bodyPr>
          <a:lstStyle/>
          <a:p>
            <a:pPr lvl="0" rtl="0">
              <a:spcBef>
                <a:spcPts val="0"/>
              </a:spcBef>
              <a:buNone/>
            </a:pPr>
            <a:r>
              <a:rPr lang="en">
                <a:latin typeface="Chewy"/>
                <a:ea typeface="Chewy"/>
                <a:cs typeface="Chewy"/>
                <a:sym typeface="Chewy"/>
              </a:rPr>
              <a:t>Definition: </a:t>
            </a:r>
          </a:p>
          <a:p>
            <a:pPr lvl="0" rtl="0">
              <a:spcBef>
                <a:spcPts val="0"/>
              </a:spcBef>
              <a:buNone/>
            </a:pPr>
            <a:endParaRPr/>
          </a:p>
          <a:p>
            <a:pPr lvl="0" rtl="0">
              <a:spcBef>
                <a:spcPts val="0"/>
              </a:spcBef>
              <a:buNone/>
            </a:pPr>
            <a:r>
              <a:rPr lang="en">
                <a:latin typeface="Happy Monkey"/>
                <a:ea typeface="Happy Monkey"/>
                <a:cs typeface="Happy Monkey"/>
                <a:sym typeface="Happy Monkey"/>
              </a:rPr>
              <a:t>the assembled spectators or listeners at a public event, such as a play, movie, concert, or meeting.</a:t>
            </a:r>
          </a:p>
          <a:p>
            <a:pPr lvl="0" rtl="0">
              <a:spcBef>
                <a:spcPts val="0"/>
              </a:spcBef>
              <a:buNone/>
            </a:pPr>
            <a:endParaRPr>
              <a:latin typeface="Happy Monkey"/>
              <a:ea typeface="Happy Monkey"/>
              <a:cs typeface="Happy Monkey"/>
              <a:sym typeface="Happy Monkey"/>
            </a:endParaRPr>
          </a:p>
          <a:p>
            <a:pPr lvl="0" rtl="0">
              <a:spcBef>
                <a:spcPts val="0"/>
              </a:spcBef>
              <a:buNone/>
            </a:pPr>
            <a:r>
              <a:rPr lang="en">
                <a:latin typeface="Happy Monkey"/>
                <a:ea typeface="Happy Monkey"/>
                <a:cs typeface="Happy Monkey"/>
                <a:sym typeface="Happy Monkey"/>
              </a:rPr>
              <a:t>Synonym(s): Spectators, Listeners, Viewers</a:t>
            </a:r>
          </a:p>
          <a:p>
            <a:pPr lvl="0" rtl="0">
              <a:spcBef>
                <a:spcPts val="0"/>
              </a:spcBef>
              <a:buNone/>
            </a:pPr>
            <a:endParaRPr/>
          </a:p>
          <a:p>
            <a:pPr lvl="0" rtl="0">
              <a:spcBef>
                <a:spcPts val="0"/>
              </a:spcBef>
              <a:buNone/>
            </a:pPr>
            <a:r>
              <a:rPr lang="en">
                <a:latin typeface="Happy Monkey"/>
                <a:ea typeface="Happy Monkey"/>
                <a:cs typeface="Happy Monkey"/>
                <a:sym typeface="Happy Monkey"/>
              </a:rPr>
              <a:t>Antonym(s): disruptive</a:t>
            </a:r>
          </a:p>
        </p:txBody>
      </p:sp>
      <p:sp>
        <p:nvSpPr>
          <p:cNvPr id="382" name="Shape 382"/>
          <p:cNvSpPr txBox="1"/>
          <p:nvPr/>
        </p:nvSpPr>
        <p:spPr>
          <a:xfrm>
            <a:off x="111025" y="2716925"/>
            <a:ext cx="3657600" cy="1860599"/>
          </a:xfrm>
          <a:prstGeom prst="rect">
            <a:avLst/>
          </a:prstGeom>
          <a:noFill/>
          <a:ln>
            <a:noFill/>
          </a:ln>
        </p:spPr>
        <p:txBody>
          <a:bodyPr lIns="91425" tIns="91425" rIns="91425" bIns="91425" anchor="t" anchorCtr="0">
            <a:noAutofit/>
          </a:bodyPr>
          <a:lstStyle/>
          <a:p>
            <a:pPr lvl="0" rtl="0">
              <a:spcBef>
                <a:spcPts val="0"/>
              </a:spcBef>
              <a:buNone/>
            </a:pPr>
            <a:r>
              <a:rPr lang="en">
                <a:latin typeface="Chewy"/>
                <a:ea typeface="Chewy"/>
                <a:cs typeface="Chewy"/>
                <a:sym typeface="Chewy"/>
              </a:rPr>
              <a:t>How is this word used in an academic setting?</a:t>
            </a:r>
          </a:p>
          <a:p>
            <a:pPr lvl="0" rtl="0">
              <a:spcBef>
                <a:spcPts val="0"/>
              </a:spcBef>
              <a:buNone/>
            </a:pPr>
            <a:endParaRPr>
              <a:latin typeface="Happy Monkey"/>
              <a:ea typeface="Happy Monkey"/>
              <a:cs typeface="Happy Monkey"/>
              <a:sym typeface="Happy Monkey"/>
            </a:endParaRPr>
          </a:p>
          <a:p>
            <a:pPr lvl="0" rtl="0">
              <a:spcBef>
                <a:spcPts val="0"/>
              </a:spcBef>
              <a:buNone/>
            </a:pPr>
            <a:r>
              <a:rPr lang="en">
                <a:latin typeface="Happy Monkey"/>
                <a:ea typeface="Happy Monkey"/>
                <a:cs typeface="Happy Monkey"/>
                <a:sym typeface="Happy Monkey"/>
              </a:rPr>
              <a:t>In language Arts you might have a presentation in class and students will be the audience. The students with be the audience because they are listening to one person.</a:t>
            </a:r>
          </a:p>
          <a:p>
            <a:pPr lvl="0" rtl="0">
              <a:spcBef>
                <a:spcPts val="0"/>
              </a:spcBef>
              <a:buNone/>
            </a:pPr>
            <a:endParaRPr/>
          </a:p>
          <a:p>
            <a:pPr lvl="0" rtl="0">
              <a:spcBef>
                <a:spcPts val="0"/>
              </a:spcBef>
              <a:buNone/>
            </a:pPr>
            <a:endParaRPr/>
          </a:p>
        </p:txBody>
      </p:sp>
      <p:sp>
        <p:nvSpPr>
          <p:cNvPr id="383" name="Shape 383"/>
          <p:cNvSpPr txBox="1"/>
          <p:nvPr/>
        </p:nvSpPr>
        <p:spPr>
          <a:xfrm>
            <a:off x="4822700" y="3030425"/>
            <a:ext cx="3657600" cy="1860599"/>
          </a:xfrm>
          <a:prstGeom prst="rect">
            <a:avLst/>
          </a:prstGeom>
          <a:noFill/>
          <a:ln>
            <a:noFill/>
          </a:ln>
        </p:spPr>
        <p:txBody>
          <a:bodyPr lIns="91425" tIns="91425" rIns="91425" bIns="91425" anchor="t" anchorCtr="0">
            <a:noAutofit/>
          </a:bodyPr>
          <a:lstStyle/>
          <a:p>
            <a:pPr lvl="0" rtl="0">
              <a:spcBef>
                <a:spcPts val="0"/>
              </a:spcBef>
              <a:buNone/>
            </a:pPr>
            <a:r>
              <a:rPr lang="en">
                <a:latin typeface="Chewy"/>
                <a:ea typeface="Chewy"/>
                <a:cs typeface="Chewy"/>
                <a:sym typeface="Chewy"/>
              </a:rPr>
              <a:t> How/When would you use this word outside of school?</a:t>
            </a:r>
          </a:p>
          <a:p>
            <a:pPr lvl="0" rtl="0">
              <a:spcBef>
                <a:spcPts val="0"/>
              </a:spcBef>
              <a:buNone/>
            </a:pPr>
            <a:endParaRPr/>
          </a:p>
          <a:p>
            <a:pPr lvl="0" rtl="0">
              <a:spcBef>
                <a:spcPts val="0"/>
              </a:spcBef>
              <a:buNone/>
            </a:pPr>
            <a:r>
              <a:rPr lang="en">
                <a:latin typeface="Happy Monkey"/>
                <a:ea typeface="Happy Monkey"/>
                <a:cs typeface="Happy Monkey"/>
                <a:sym typeface="Happy Monkey"/>
              </a:rPr>
              <a:t>You would use this word outside of school because whenever you go watch someone perform somewhere you are considered an audience. When you’re out of school you might go to a museum to watch a play.</a:t>
            </a:r>
          </a:p>
        </p:txBody>
      </p:sp>
      <p:sp>
        <p:nvSpPr>
          <p:cNvPr id="384" name="Shape 384"/>
          <p:cNvSpPr txBox="1"/>
          <p:nvPr/>
        </p:nvSpPr>
        <p:spPr>
          <a:xfrm>
            <a:off x="1723575" y="4712025"/>
            <a:ext cx="2539499" cy="488399"/>
          </a:xfrm>
          <a:prstGeom prst="rect">
            <a:avLst/>
          </a:prstGeom>
          <a:noFill/>
          <a:ln>
            <a:noFill/>
          </a:ln>
        </p:spPr>
        <p:txBody>
          <a:bodyPr lIns="91425" tIns="91425" rIns="91425" bIns="91425" anchor="t" anchorCtr="0">
            <a:noAutofit/>
          </a:bodyPr>
          <a:lstStyle/>
          <a:p>
            <a:pPr lvl="0" rtl="0">
              <a:spcBef>
                <a:spcPts val="0"/>
              </a:spcBef>
              <a:buNone/>
            </a:pPr>
            <a:r>
              <a:rPr lang="en" b="1">
                <a:solidFill>
                  <a:srgbClr val="0000FF"/>
                </a:solidFill>
              </a:rPr>
              <a:t>By Samantha Sanchez p.4  </a:t>
            </a:r>
          </a:p>
        </p:txBody>
      </p:sp>
      <p:pic>
        <p:nvPicPr>
          <p:cNvPr id="385" name="Shape 385"/>
          <p:cNvPicPr preferRelativeResize="0"/>
          <p:nvPr/>
        </p:nvPicPr>
        <p:blipFill>
          <a:blip r:embed="rId3">
            <a:alphaModFix/>
          </a:blip>
          <a:stretch>
            <a:fillRect/>
          </a:stretch>
        </p:blipFill>
        <p:spPr>
          <a:xfrm>
            <a:off x="6259275" y="665275"/>
            <a:ext cx="1947200" cy="1298125"/>
          </a:xfrm>
          <a:prstGeom prst="rect">
            <a:avLst/>
          </a:prstGeom>
          <a:noFill/>
          <a:ln>
            <a:noFill/>
          </a:ln>
        </p:spPr>
      </p:pic>
      <p:sp>
        <p:nvSpPr>
          <p:cNvPr id="386" name="Shape 386"/>
          <p:cNvSpPr txBox="1"/>
          <p:nvPr/>
        </p:nvSpPr>
        <p:spPr>
          <a:xfrm>
            <a:off x="4822700" y="267325"/>
            <a:ext cx="4031399" cy="1753799"/>
          </a:xfrm>
          <a:prstGeom prst="rect">
            <a:avLst/>
          </a:prstGeom>
          <a:noFill/>
          <a:ln>
            <a:noFill/>
          </a:ln>
        </p:spPr>
        <p:txBody>
          <a:bodyPr lIns="91425" tIns="91425" rIns="91425" bIns="91425" anchor="t" anchorCtr="0">
            <a:noAutofit/>
          </a:bodyPr>
          <a:lstStyle/>
          <a:p>
            <a:pPr lvl="0" rtl="0">
              <a:spcBef>
                <a:spcPts val="0"/>
              </a:spcBef>
              <a:buNone/>
            </a:pPr>
            <a:r>
              <a:rPr lang="en">
                <a:latin typeface="Chewy"/>
                <a:ea typeface="Chewy"/>
                <a:cs typeface="Chewy"/>
                <a:sym typeface="Chewy"/>
              </a:rPr>
              <a:t>Visual Example : </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marL="457200" lvl="0" indent="457200" rtl="0">
              <a:spcBef>
                <a:spcPts val="0"/>
              </a:spcBef>
              <a:buNone/>
            </a:pPr>
            <a:r>
              <a:rPr lang="en" sz="950" b="1">
                <a:solidFill>
                  <a:schemeClr val="dk1"/>
                </a:solidFill>
                <a:latin typeface="Verdana"/>
                <a:ea typeface="Verdana"/>
                <a:cs typeface="Verdana"/>
                <a:sym typeface="Verdana"/>
              </a:rPr>
              <a:t>http://tinyurl.com/ojqkflk</a:t>
            </a:r>
            <a:r>
              <a:rPr lang="en"/>
              <a:t/>
            </a:r>
            <a:br>
              <a:rPr lang="en"/>
            </a:br>
            <a:r>
              <a:rPr lang="en"/>
              <a:t>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90"/>
        <p:cNvGrpSpPr/>
        <p:nvPr/>
      </p:nvGrpSpPr>
      <p:grpSpPr>
        <a:xfrm>
          <a:off x="0" y="0"/>
          <a:ext cx="0" cy="0"/>
          <a:chOff x="0" y="0"/>
          <a:chExt cx="0" cy="0"/>
        </a:xfrm>
      </p:grpSpPr>
      <p:sp>
        <p:nvSpPr>
          <p:cNvPr id="391" name="Shape 391"/>
          <p:cNvSpPr/>
          <p:nvPr/>
        </p:nvSpPr>
        <p:spPr>
          <a:xfrm>
            <a:off x="3400500" y="2192125"/>
            <a:ext cx="2085300" cy="780599"/>
          </a:xfrm>
          <a:prstGeom prst="roundRect">
            <a:avLst>
              <a:gd name="adj" fmla="val 16667"/>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i="1"/>
              <a:t>Organization</a:t>
            </a:r>
          </a:p>
          <a:p>
            <a:pPr lvl="0" algn="ctr" rtl="0">
              <a:spcBef>
                <a:spcPts val="0"/>
              </a:spcBef>
              <a:buNone/>
            </a:pPr>
            <a:r>
              <a:rPr lang="en"/>
              <a:t>(NOUN)</a:t>
            </a:r>
          </a:p>
        </p:txBody>
      </p:sp>
      <p:cxnSp>
        <p:nvCxnSpPr>
          <p:cNvPr id="392" name="Shape 392"/>
          <p:cNvCxnSpPr>
            <a:endCxn id="391" idx="0"/>
          </p:cNvCxnSpPr>
          <p:nvPr/>
        </p:nvCxnSpPr>
        <p:spPr>
          <a:xfrm>
            <a:off x="4437750" y="149724"/>
            <a:ext cx="5400" cy="2042400"/>
          </a:xfrm>
          <a:prstGeom prst="straightConnector1">
            <a:avLst/>
          </a:prstGeom>
          <a:noFill/>
          <a:ln w="19050" cap="flat" cmpd="sng">
            <a:solidFill>
              <a:schemeClr val="dk2"/>
            </a:solidFill>
            <a:prstDash val="solid"/>
            <a:round/>
            <a:headEnd type="none" w="lg" len="lg"/>
            <a:tailEnd type="none" w="lg" len="lg"/>
          </a:ln>
        </p:spPr>
      </p:cxnSp>
      <p:cxnSp>
        <p:nvCxnSpPr>
          <p:cNvPr id="393" name="Shape 393"/>
          <p:cNvCxnSpPr>
            <a:stCxn id="391" idx="2"/>
          </p:cNvCxnSpPr>
          <p:nvPr/>
        </p:nvCxnSpPr>
        <p:spPr>
          <a:xfrm flipH="1">
            <a:off x="4441950" y="2972724"/>
            <a:ext cx="1200" cy="2023500"/>
          </a:xfrm>
          <a:prstGeom prst="straightConnector1">
            <a:avLst/>
          </a:prstGeom>
          <a:noFill/>
          <a:ln w="19050" cap="flat" cmpd="sng">
            <a:solidFill>
              <a:schemeClr val="dk2"/>
            </a:solidFill>
            <a:prstDash val="solid"/>
            <a:round/>
            <a:headEnd type="none" w="lg" len="lg"/>
            <a:tailEnd type="none" w="lg" len="lg"/>
          </a:ln>
        </p:spPr>
      </p:cxnSp>
      <p:cxnSp>
        <p:nvCxnSpPr>
          <p:cNvPr id="394" name="Shape 394"/>
          <p:cNvCxnSpPr/>
          <p:nvPr/>
        </p:nvCxnSpPr>
        <p:spPr>
          <a:xfrm>
            <a:off x="5485800" y="2582425"/>
            <a:ext cx="3528600" cy="5399"/>
          </a:xfrm>
          <a:prstGeom prst="straightConnector1">
            <a:avLst/>
          </a:prstGeom>
          <a:noFill/>
          <a:ln w="19050" cap="flat" cmpd="sng">
            <a:solidFill>
              <a:schemeClr val="dk2"/>
            </a:solidFill>
            <a:prstDash val="solid"/>
            <a:round/>
            <a:headEnd type="none" w="lg" len="lg"/>
            <a:tailEnd type="none" w="lg" len="lg"/>
          </a:ln>
        </p:spPr>
      </p:cxnSp>
      <p:cxnSp>
        <p:nvCxnSpPr>
          <p:cNvPr id="395" name="Shape 395"/>
          <p:cNvCxnSpPr/>
          <p:nvPr/>
        </p:nvCxnSpPr>
        <p:spPr>
          <a:xfrm rot="10800000" flipH="1">
            <a:off x="0" y="2577025"/>
            <a:ext cx="3389699" cy="5399"/>
          </a:xfrm>
          <a:prstGeom prst="straightConnector1">
            <a:avLst/>
          </a:prstGeom>
          <a:noFill/>
          <a:ln w="19050" cap="flat" cmpd="sng">
            <a:solidFill>
              <a:schemeClr val="dk2"/>
            </a:solidFill>
            <a:prstDash val="solid"/>
            <a:round/>
            <a:headEnd type="none" w="lg" len="lg"/>
            <a:tailEnd type="none" w="lg" len="lg"/>
          </a:ln>
        </p:spPr>
      </p:cxnSp>
      <p:sp>
        <p:nvSpPr>
          <p:cNvPr id="396" name="Shape 396"/>
          <p:cNvSpPr txBox="1"/>
          <p:nvPr/>
        </p:nvSpPr>
        <p:spPr>
          <a:xfrm>
            <a:off x="310100" y="224550"/>
            <a:ext cx="3902999" cy="2042400"/>
          </a:xfrm>
          <a:prstGeom prst="rect">
            <a:avLst/>
          </a:prstGeom>
          <a:noFill/>
          <a:ln>
            <a:noFill/>
          </a:ln>
        </p:spPr>
        <p:txBody>
          <a:bodyPr lIns="91425" tIns="91425" rIns="91425" bIns="91425" anchor="t" anchorCtr="0">
            <a:noAutofit/>
          </a:bodyPr>
          <a:lstStyle/>
          <a:p>
            <a:pPr lvl="0" rtl="0">
              <a:spcBef>
                <a:spcPts val="0"/>
              </a:spcBef>
              <a:buNone/>
            </a:pPr>
            <a:r>
              <a:rPr lang="en"/>
              <a:t>Definition: </a:t>
            </a:r>
          </a:p>
          <a:p>
            <a:pPr lvl="0" rtl="0">
              <a:spcBef>
                <a:spcPts val="0"/>
              </a:spcBef>
              <a:buNone/>
            </a:pPr>
            <a:endParaRPr/>
          </a:p>
          <a:p>
            <a:pPr lvl="0" rtl="0">
              <a:spcBef>
                <a:spcPts val="0"/>
              </a:spcBef>
              <a:buNone/>
            </a:pPr>
            <a:r>
              <a:rPr lang="en"/>
              <a:t>The act of arranging something into a specific order.</a:t>
            </a:r>
          </a:p>
          <a:p>
            <a:pPr lvl="0" rtl="0">
              <a:spcBef>
                <a:spcPts val="0"/>
              </a:spcBef>
              <a:buNone/>
            </a:pPr>
            <a:endParaRPr/>
          </a:p>
          <a:p>
            <a:pPr lvl="0" rtl="0">
              <a:spcBef>
                <a:spcPts val="0"/>
              </a:spcBef>
              <a:buNone/>
            </a:pPr>
            <a:endParaRPr/>
          </a:p>
          <a:p>
            <a:pPr lvl="0" rtl="0">
              <a:spcBef>
                <a:spcPts val="0"/>
              </a:spcBef>
              <a:buNone/>
            </a:pPr>
            <a:r>
              <a:rPr lang="en"/>
              <a:t>Synonym(s):  planning, arrangement, manage</a:t>
            </a:r>
          </a:p>
          <a:p>
            <a:pPr lvl="0" rtl="0">
              <a:spcBef>
                <a:spcPts val="0"/>
              </a:spcBef>
              <a:buNone/>
            </a:pPr>
            <a:endParaRPr/>
          </a:p>
          <a:p>
            <a:pPr lvl="0" rtl="0">
              <a:spcBef>
                <a:spcPts val="0"/>
              </a:spcBef>
              <a:buNone/>
            </a:pPr>
            <a:r>
              <a:rPr lang="en"/>
              <a:t>Antonym(s):   disorganized, chaotic, messy</a:t>
            </a:r>
          </a:p>
        </p:txBody>
      </p:sp>
      <p:sp>
        <p:nvSpPr>
          <p:cNvPr id="397" name="Shape 397"/>
          <p:cNvSpPr txBox="1"/>
          <p:nvPr/>
        </p:nvSpPr>
        <p:spPr>
          <a:xfrm>
            <a:off x="4822700" y="267325"/>
            <a:ext cx="287100" cy="1753799"/>
          </a:xfrm>
          <a:prstGeom prst="rect">
            <a:avLst/>
          </a:prstGeom>
          <a:noFill/>
          <a:ln>
            <a:noFill/>
          </a:ln>
        </p:spPr>
        <p:txBody>
          <a:bodyPr lIns="91425" tIns="91425" rIns="91425" bIns="91425" anchor="t" anchorCtr="0">
            <a:noAutofit/>
          </a:bodyPr>
          <a:lstStyle/>
          <a:p>
            <a:pPr algn="ctr" rtl="0">
              <a:spcBef>
                <a:spcPts val="0"/>
              </a:spcBef>
              <a:buNone/>
            </a:pPr>
            <a:r>
              <a:rPr lang="en" b="1"/>
              <a:t>V</a:t>
            </a:r>
          </a:p>
          <a:p>
            <a:pPr algn="ctr" rtl="0">
              <a:spcBef>
                <a:spcPts val="0"/>
              </a:spcBef>
              <a:buNone/>
            </a:pPr>
            <a:r>
              <a:rPr lang="en" b="1"/>
              <a:t>I</a:t>
            </a:r>
          </a:p>
          <a:p>
            <a:pPr algn="ctr" rtl="0">
              <a:spcBef>
                <a:spcPts val="0"/>
              </a:spcBef>
              <a:buNone/>
            </a:pPr>
            <a:r>
              <a:rPr lang="en" b="1"/>
              <a:t>S</a:t>
            </a:r>
          </a:p>
          <a:p>
            <a:pPr algn="ctr" rtl="0">
              <a:spcBef>
                <a:spcPts val="0"/>
              </a:spcBef>
              <a:buNone/>
            </a:pPr>
            <a:r>
              <a:rPr lang="en" b="1"/>
              <a:t>U</a:t>
            </a:r>
          </a:p>
          <a:p>
            <a:pPr algn="ctr" rtl="0">
              <a:spcBef>
                <a:spcPts val="0"/>
              </a:spcBef>
              <a:buNone/>
            </a:pPr>
            <a:r>
              <a:rPr lang="en" b="1"/>
              <a:t>A</a:t>
            </a:r>
          </a:p>
          <a:p>
            <a:pPr lvl="0" algn="ctr" rtl="0">
              <a:spcBef>
                <a:spcPts val="0"/>
              </a:spcBef>
              <a:buNone/>
            </a:pPr>
            <a:r>
              <a:rPr lang="en" b="1"/>
              <a:t>L</a:t>
            </a:r>
            <a:r>
              <a:rPr lang="en"/>
              <a:t/>
            </a:r>
            <a:br>
              <a:rPr lang="en"/>
            </a:br>
            <a:endParaRPr lang="en"/>
          </a:p>
        </p:txBody>
      </p:sp>
      <p:sp>
        <p:nvSpPr>
          <p:cNvPr id="398" name="Shape 398"/>
          <p:cNvSpPr txBox="1"/>
          <p:nvPr/>
        </p:nvSpPr>
        <p:spPr>
          <a:xfrm>
            <a:off x="212325" y="2716925"/>
            <a:ext cx="3657600" cy="1860599"/>
          </a:xfrm>
          <a:prstGeom prst="rect">
            <a:avLst/>
          </a:prstGeom>
          <a:noFill/>
          <a:ln>
            <a:noFill/>
          </a:ln>
        </p:spPr>
        <p:txBody>
          <a:bodyPr lIns="91425" tIns="91425" rIns="91425" bIns="91425" anchor="t" anchorCtr="0">
            <a:noAutofit/>
          </a:bodyPr>
          <a:lstStyle/>
          <a:p>
            <a:pPr rtl="0">
              <a:spcBef>
                <a:spcPts val="0"/>
              </a:spcBef>
              <a:buNone/>
            </a:pPr>
            <a:r>
              <a:rPr lang="en"/>
              <a:t>How is this word used in an academic setting?</a:t>
            </a:r>
          </a:p>
          <a:p>
            <a:pPr rtl="0">
              <a:spcBef>
                <a:spcPts val="0"/>
              </a:spcBef>
              <a:buNone/>
            </a:pPr>
            <a:endParaRPr/>
          </a:p>
          <a:p>
            <a:pPr lvl="0" rtl="0">
              <a:spcBef>
                <a:spcPts val="0"/>
              </a:spcBef>
              <a:buNone/>
            </a:pPr>
            <a:r>
              <a:rPr lang="en"/>
              <a:t>Academically, organization would be needed when I am writing an essay.  An essay has the organizational pattern of an introduction, body, and conclusion.</a:t>
            </a:r>
          </a:p>
        </p:txBody>
      </p:sp>
      <p:sp>
        <p:nvSpPr>
          <p:cNvPr id="399" name="Shape 399"/>
          <p:cNvSpPr txBox="1"/>
          <p:nvPr/>
        </p:nvSpPr>
        <p:spPr>
          <a:xfrm>
            <a:off x="4822700" y="3030425"/>
            <a:ext cx="3657600" cy="1860599"/>
          </a:xfrm>
          <a:prstGeom prst="rect">
            <a:avLst/>
          </a:prstGeom>
          <a:noFill/>
          <a:ln>
            <a:noFill/>
          </a:ln>
        </p:spPr>
        <p:txBody>
          <a:bodyPr lIns="91425" tIns="91425" rIns="91425" bIns="91425" anchor="t" anchorCtr="0">
            <a:noAutofit/>
          </a:bodyPr>
          <a:lstStyle/>
          <a:p>
            <a:pPr rtl="0">
              <a:spcBef>
                <a:spcPts val="0"/>
              </a:spcBef>
              <a:buNone/>
            </a:pPr>
            <a:r>
              <a:rPr lang="en"/>
              <a:t> How/When would you use this word outside of school?</a:t>
            </a:r>
          </a:p>
          <a:p>
            <a:pPr rtl="0">
              <a:spcBef>
                <a:spcPts val="0"/>
              </a:spcBef>
              <a:buNone/>
            </a:pPr>
            <a:endParaRPr/>
          </a:p>
          <a:p>
            <a:pPr lvl="0" rtl="0">
              <a:spcBef>
                <a:spcPts val="0"/>
              </a:spcBef>
              <a:buNone/>
            </a:pPr>
            <a:r>
              <a:rPr lang="en"/>
              <a:t>Outside of school, organization would be needed when I need to plan something important like an event.  I would need to organize carefully in order for everything to be done on time.</a:t>
            </a:r>
          </a:p>
        </p:txBody>
      </p:sp>
      <p:sp>
        <p:nvSpPr>
          <p:cNvPr id="400" name="Shape 400"/>
          <p:cNvSpPr txBox="1"/>
          <p:nvPr/>
        </p:nvSpPr>
        <p:spPr>
          <a:xfrm>
            <a:off x="1569400" y="4834200"/>
            <a:ext cx="2394299" cy="3093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0000FF"/>
                </a:solidFill>
              </a:rPr>
              <a:t>Ms. Denlinger</a:t>
            </a:r>
          </a:p>
        </p:txBody>
      </p:sp>
      <p:pic>
        <p:nvPicPr>
          <p:cNvPr id="401" name="Shape 401"/>
          <p:cNvPicPr preferRelativeResize="0"/>
          <p:nvPr/>
        </p:nvPicPr>
        <p:blipFill>
          <a:blip r:embed="rId3">
            <a:alphaModFix/>
          </a:blip>
          <a:stretch>
            <a:fillRect/>
          </a:stretch>
        </p:blipFill>
        <p:spPr>
          <a:xfrm>
            <a:off x="5942600" y="0"/>
            <a:ext cx="2278399" cy="2266950"/>
          </a:xfrm>
          <a:prstGeom prst="rect">
            <a:avLst/>
          </a:prstGeom>
          <a:noFill/>
          <a:ln>
            <a:noFill/>
          </a:ln>
        </p:spPr>
      </p:pic>
      <p:sp>
        <p:nvSpPr>
          <p:cNvPr id="402" name="Shape 402"/>
          <p:cNvSpPr txBox="1"/>
          <p:nvPr/>
        </p:nvSpPr>
        <p:spPr>
          <a:xfrm>
            <a:off x="5759400" y="2266950"/>
            <a:ext cx="2644800" cy="309300"/>
          </a:xfrm>
          <a:prstGeom prst="rect">
            <a:avLst/>
          </a:prstGeom>
          <a:noFill/>
          <a:ln>
            <a:noFill/>
          </a:ln>
        </p:spPr>
        <p:txBody>
          <a:bodyPr lIns="91425" tIns="91425" rIns="91425" bIns="91425" anchor="t" anchorCtr="0">
            <a:noAutofit/>
          </a:bodyPr>
          <a:lstStyle/>
          <a:p>
            <a:pPr>
              <a:spcBef>
                <a:spcPts val="0"/>
              </a:spcBef>
              <a:buNone/>
            </a:pPr>
            <a:r>
              <a:rPr lang="en" sz="950" b="1">
                <a:solidFill>
                  <a:schemeClr val="dk1"/>
                </a:solidFill>
                <a:latin typeface="Verdana"/>
                <a:ea typeface="Verdana"/>
                <a:cs typeface="Verdana"/>
                <a:sym typeface="Verdana"/>
              </a:rPr>
              <a:t>http://tinyurl.com/qdzmylc</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6"/>
        <p:cNvGrpSpPr/>
        <p:nvPr/>
      </p:nvGrpSpPr>
      <p:grpSpPr>
        <a:xfrm>
          <a:off x="0" y="0"/>
          <a:ext cx="0" cy="0"/>
          <a:chOff x="0" y="0"/>
          <a:chExt cx="0" cy="0"/>
        </a:xfrm>
      </p:grpSpPr>
      <p:sp>
        <p:nvSpPr>
          <p:cNvPr id="407" name="Shape 407"/>
          <p:cNvSpPr/>
          <p:nvPr/>
        </p:nvSpPr>
        <p:spPr>
          <a:xfrm>
            <a:off x="3400500" y="2192125"/>
            <a:ext cx="2085300" cy="780599"/>
          </a:xfrm>
          <a:prstGeom prst="roundRect">
            <a:avLst>
              <a:gd name="adj" fmla="val 16667"/>
            </a:avLst>
          </a:prstGeom>
          <a:solidFill>
            <a:srgbClr val="A5FFD7">
              <a:alpha val="75770"/>
            </a:srgbClr>
          </a:solidFill>
          <a:ln w="19050" cap="flat" cmpd="sng">
            <a:solidFill>
              <a:srgbClr val="351C75"/>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latin typeface="Crushed"/>
                <a:ea typeface="Crushed"/>
                <a:cs typeface="Crushed"/>
                <a:sym typeface="Crushed"/>
              </a:rPr>
              <a:t>Thesis/Claim</a:t>
            </a:r>
          </a:p>
          <a:p>
            <a:pPr lvl="0" algn="ctr" rtl="0">
              <a:spcBef>
                <a:spcPts val="0"/>
              </a:spcBef>
              <a:buNone/>
            </a:pPr>
            <a:r>
              <a:rPr lang="en">
                <a:latin typeface="Syncopate"/>
                <a:ea typeface="Syncopate"/>
                <a:cs typeface="Syncopate"/>
                <a:sym typeface="Syncopate"/>
              </a:rPr>
              <a:t>Noun</a:t>
            </a:r>
          </a:p>
        </p:txBody>
      </p:sp>
      <p:cxnSp>
        <p:nvCxnSpPr>
          <p:cNvPr id="408" name="Shape 408"/>
          <p:cNvCxnSpPr>
            <a:endCxn id="407" idx="0"/>
          </p:cNvCxnSpPr>
          <p:nvPr/>
        </p:nvCxnSpPr>
        <p:spPr>
          <a:xfrm>
            <a:off x="4437750" y="149724"/>
            <a:ext cx="5400" cy="2042400"/>
          </a:xfrm>
          <a:prstGeom prst="straightConnector1">
            <a:avLst/>
          </a:prstGeom>
          <a:noFill/>
          <a:ln w="19050" cap="flat" cmpd="sng">
            <a:solidFill>
              <a:schemeClr val="dk2"/>
            </a:solidFill>
            <a:prstDash val="solid"/>
            <a:round/>
            <a:headEnd type="none" w="lg" len="lg"/>
            <a:tailEnd type="none" w="lg" len="lg"/>
          </a:ln>
        </p:spPr>
      </p:cxnSp>
      <p:cxnSp>
        <p:nvCxnSpPr>
          <p:cNvPr id="409" name="Shape 409"/>
          <p:cNvCxnSpPr>
            <a:stCxn id="407" idx="2"/>
          </p:cNvCxnSpPr>
          <p:nvPr/>
        </p:nvCxnSpPr>
        <p:spPr>
          <a:xfrm flipH="1">
            <a:off x="4441950" y="2972724"/>
            <a:ext cx="1200" cy="2023500"/>
          </a:xfrm>
          <a:prstGeom prst="straightConnector1">
            <a:avLst/>
          </a:prstGeom>
          <a:noFill/>
          <a:ln w="19050" cap="flat" cmpd="sng">
            <a:solidFill>
              <a:schemeClr val="dk2"/>
            </a:solidFill>
            <a:prstDash val="solid"/>
            <a:round/>
            <a:headEnd type="none" w="lg" len="lg"/>
            <a:tailEnd type="none" w="lg" len="lg"/>
          </a:ln>
        </p:spPr>
      </p:cxnSp>
      <p:cxnSp>
        <p:nvCxnSpPr>
          <p:cNvPr id="410" name="Shape 410"/>
          <p:cNvCxnSpPr/>
          <p:nvPr/>
        </p:nvCxnSpPr>
        <p:spPr>
          <a:xfrm>
            <a:off x="5485800" y="2582425"/>
            <a:ext cx="3528600" cy="5399"/>
          </a:xfrm>
          <a:prstGeom prst="straightConnector1">
            <a:avLst/>
          </a:prstGeom>
          <a:noFill/>
          <a:ln w="19050" cap="flat" cmpd="sng">
            <a:solidFill>
              <a:schemeClr val="dk2"/>
            </a:solidFill>
            <a:prstDash val="solid"/>
            <a:round/>
            <a:headEnd type="none" w="lg" len="lg"/>
            <a:tailEnd type="none" w="lg" len="lg"/>
          </a:ln>
        </p:spPr>
      </p:cxnSp>
      <p:cxnSp>
        <p:nvCxnSpPr>
          <p:cNvPr id="411" name="Shape 411"/>
          <p:cNvCxnSpPr/>
          <p:nvPr/>
        </p:nvCxnSpPr>
        <p:spPr>
          <a:xfrm rot="10800000" flipH="1">
            <a:off x="0" y="2577025"/>
            <a:ext cx="3389699" cy="5399"/>
          </a:xfrm>
          <a:prstGeom prst="straightConnector1">
            <a:avLst/>
          </a:prstGeom>
          <a:noFill/>
          <a:ln w="19050" cap="flat" cmpd="sng">
            <a:solidFill>
              <a:schemeClr val="dk2"/>
            </a:solidFill>
            <a:prstDash val="solid"/>
            <a:round/>
            <a:headEnd type="none" w="lg" len="lg"/>
            <a:tailEnd type="none" w="lg" len="lg"/>
          </a:ln>
        </p:spPr>
      </p:cxnSp>
      <p:sp>
        <p:nvSpPr>
          <p:cNvPr id="412" name="Shape 412"/>
          <p:cNvSpPr txBox="1"/>
          <p:nvPr/>
        </p:nvSpPr>
        <p:spPr>
          <a:xfrm>
            <a:off x="310100" y="224550"/>
            <a:ext cx="3902999" cy="1860599"/>
          </a:xfrm>
          <a:prstGeom prst="rect">
            <a:avLst/>
          </a:prstGeom>
          <a:noFill/>
          <a:ln>
            <a:noFill/>
          </a:ln>
        </p:spPr>
        <p:txBody>
          <a:bodyPr lIns="91425" tIns="91425" rIns="91425" bIns="91425" anchor="t" anchorCtr="0">
            <a:noAutofit/>
          </a:bodyPr>
          <a:lstStyle/>
          <a:p>
            <a:pPr lvl="0" rtl="0">
              <a:spcBef>
                <a:spcPts val="0"/>
              </a:spcBef>
              <a:buNone/>
            </a:pPr>
            <a:r>
              <a:rPr lang="en"/>
              <a:t>Definition: </a:t>
            </a:r>
          </a:p>
          <a:p>
            <a:pPr lvl="0" rtl="0">
              <a:spcBef>
                <a:spcPts val="0"/>
              </a:spcBef>
              <a:buNone/>
            </a:pPr>
            <a:endParaRPr/>
          </a:p>
          <a:p>
            <a:pPr lvl="0" rtl="0">
              <a:spcBef>
                <a:spcPts val="0"/>
              </a:spcBef>
              <a:buNone/>
            </a:pPr>
            <a:r>
              <a:rPr lang="en"/>
              <a:t>A statement or theory that is put forward to be maintained or proved.</a:t>
            </a:r>
          </a:p>
          <a:p>
            <a:pPr lvl="0" rtl="0">
              <a:spcBef>
                <a:spcPts val="0"/>
              </a:spcBef>
              <a:buNone/>
            </a:pPr>
            <a:endParaRPr/>
          </a:p>
          <a:p>
            <a:pPr lvl="0" rtl="0">
              <a:spcBef>
                <a:spcPts val="0"/>
              </a:spcBef>
              <a:buNone/>
            </a:pPr>
            <a:endParaRPr/>
          </a:p>
          <a:p>
            <a:pPr lvl="0" rtl="0">
              <a:spcBef>
                <a:spcPts val="0"/>
              </a:spcBef>
              <a:buNone/>
            </a:pPr>
            <a:r>
              <a:rPr lang="en"/>
              <a:t>Synonym(s):  idea; assumption; argument</a:t>
            </a:r>
          </a:p>
          <a:p>
            <a:pPr lvl="0" rtl="0">
              <a:spcBef>
                <a:spcPts val="0"/>
              </a:spcBef>
              <a:buNone/>
            </a:pPr>
            <a:endParaRPr/>
          </a:p>
          <a:p>
            <a:pPr lvl="0" rtl="0">
              <a:spcBef>
                <a:spcPts val="0"/>
              </a:spcBef>
              <a:buNone/>
            </a:pPr>
            <a:r>
              <a:rPr lang="en"/>
              <a:t>Antonym(s):  unreasonable </a:t>
            </a:r>
          </a:p>
        </p:txBody>
      </p:sp>
      <p:sp>
        <p:nvSpPr>
          <p:cNvPr id="413" name="Shape 413"/>
          <p:cNvSpPr txBox="1"/>
          <p:nvPr/>
        </p:nvSpPr>
        <p:spPr>
          <a:xfrm>
            <a:off x="4822700" y="267325"/>
            <a:ext cx="4031399" cy="1753799"/>
          </a:xfrm>
          <a:prstGeom prst="rect">
            <a:avLst/>
          </a:prstGeom>
          <a:noFill/>
          <a:ln>
            <a:noFill/>
          </a:ln>
        </p:spPr>
        <p:txBody>
          <a:bodyPr lIns="91425" tIns="91425" rIns="91425" bIns="91425" anchor="t" anchorCtr="0">
            <a:noAutofit/>
          </a:bodyPr>
          <a:lstStyle/>
          <a:p>
            <a:pPr lvl="0" rtl="0">
              <a:spcBef>
                <a:spcPts val="0"/>
              </a:spcBef>
              <a:buNone/>
            </a:pPr>
            <a:r>
              <a:rPr lang="en"/>
              <a:t>Visual Example (must include url link to cite):</a:t>
            </a:r>
            <a:br>
              <a:rPr lang="en"/>
            </a:br>
            <a:endParaRPr lang="en"/>
          </a:p>
          <a:p>
            <a:pPr lvl="0" rtl="0">
              <a:spcBef>
                <a:spcPts val="0"/>
              </a:spcBef>
              <a:buNone/>
            </a:pPr>
            <a:endParaRPr/>
          </a:p>
        </p:txBody>
      </p:sp>
      <p:sp>
        <p:nvSpPr>
          <p:cNvPr id="414" name="Shape 414"/>
          <p:cNvSpPr txBox="1"/>
          <p:nvPr/>
        </p:nvSpPr>
        <p:spPr>
          <a:xfrm>
            <a:off x="212325" y="2716925"/>
            <a:ext cx="3657600" cy="1860599"/>
          </a:xfrm>
          <a:prstGeom prst="rect">
            <a:avLst/>
          </a:prstGeom>
          <a:noFill/>
          <a:ln>
            <a:noFill/>
          </a:ln>
        </p:spPr>
        <p:txBody>
          <a:bodyPr lIns="91425" tIns="91425" rIns="91425" bIns="91425" anchor="t" anchorCtr="0">
            <a:noAutofit/>
          </a:bodyPr>
          <a:lstStyle/>
          <a:p>
            <a:pPr lvl="0" rtl="0">
              <a:spcBef>
                <a:spcPts val="0"/>
              </a:spcBef>
              <a:buNone/>
            </a:pPr>
            <a:r>
              <a:rPr lang="en"/>
              <a:t>How is this word used in an academic setting?</a:t>
            </a:r>
          </a:p>
          <a:p>
            <a:pPr lvl="0" rtl="0">
              <a:spcBef>
                <a:spcPts val="0"/>
              </a:spcBef>
              <a:buNone/>
            </a:pPr>
            <a:endParaRPr/>
          </a:p>
          <a:p>
            <a:pPr lvl="0" rtl="0">
              <a:spcBef>
                <a:spcPts val="0"/>
              </a:spcBef>
              <a:buNone/>
            </a:pPr>
            <a:r>
              <a:rPr lang="en"/>
              <a:t>Academically, a thesis or claim can be used while writing an argument essay. Or also by talking to someone when disagreeing on something. </a:t>
            </a:r>
          </a:p>
        </p:txBody>
      </p:sp>
      <p:sp>
        <p:nvSpPr>
          <p:cNvPr id="415" name="Shape 415"/>
          <p:cNvSpPr txBox="1"/>
          <p:nvPr/>
        </p:nvSpPr>
        <p:spPr>
          <a:xfrm>
            <a:off x="4822700" y="3030425"/>
            <a:ext cx="3657600" cy="1860599"/>
          </a:xfrm>
          <a:prstGeom prst="rect">
            <a:avLst/>
          </a:prstGeom>
          <a:noFill/>
          <a:ln>
            <a:noFill/>
          </a:ln>
        </p:spPr>
        <p:txBody>
          <a:bodyPr lIns="91425" tIns="91425" rIns="91425" bIns="91425" anchor="t" anchorCtr="0">
            <a:noAutofit/>
          </a:bodyPr>
          <a:lstStyle/>
          <a:p>
            <a:pPr lvl="0" rtl="0">
              <a:spcBef>
                <a:spcPts val="0"/>
              </a:spcBef>
              <a:buNone/>
            </a:pPr>
            <a:r>
              <a:rPr lang="en"/>
              <a:t> How/When would you use this word outside of school?</a:t>
            </a:r>
          </a:p>
          <a:p>
            <a:pPr lvl="0" rtl="0">
              <a:spcBef>
                <a:spcPts val="0"/>
              </a:spcBef>
              <a:buNone/>
            </a:pPr>
            <a:endParaRPr/>
          </a:p>
          <a:p>
            <a:pPr lvl="0" rtl="0">
              <a:spcBef>
                <a:spcPts val="0"/>
              </a:spcBef>
              <a:buNone/>
            </a:pPr>
            <a:r>
              <a:rPr lang="en"/>
              <a:t>A thesis or claim could be used when you disagree with someone at home like your parents, or your siblings, and you’re trying to prove something to them. Or it could be used when you are writing a paper for homework. </a:t>
            </a:r>
          </a:p>
        </p:txBody>
      </p:sp>
      <p:sp>
        <p:nvSpPr>
          <p:cNvPr id="416" name="Shape 416"/>
          <p:cNvSpPr txBox="1"/>
          <p:nvPr/>
        </p:nvSpPr>
        <p:spPr>
          <a:xfrm>
            <a:off x="1569400" y="4834200"/>
            <a:ext cx="2394299" cy="3093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0000FF"/>
                </a:solidFill>
              </a:rPr>
              <a:t>Jada Cabrera  per:2</a:t>
            </a:r>
          </a:p>
        </p:txBody>
      </p:sp>
      <p:pic>
        <p:nvPicPr>
          <p:cNvPr id="417" name="Shape 417"/>
          <p:cNvPicPr preferRelativeResize="0"/>
          <p:nvPr/>
        </p:nvPicPr>
        <p:blipFill>
          <a:blip r:embed="rId3">
            <a:alphaModFix/>
          </a:blip>
          <a:stretch>
            <a:fillRect/>
          </a:stretch>
        </p:blipFill>
        <p:spPr>
          <a:xfrm>
            <a:off x="5555250" y="615175"/>
            <a:ext cx="2925049" cy="1602491"/>
          </a:xfrm>
          <a:prstGeom prst="rect">
            <a:avLst/>
          </a:prstGeom>
          <a:noFill/>
          <a:ln>
            <a:noFill/>
          </a:ln>
        </p:spPr>
      </p:pic>
      <p:sp>
        <p:nvSpPr>
          <p:cNvPr id="418" name="Shape 418"/>
          <p:cNvSpPr txBox="1"/>
          <p:nvPr/>
        </p:nvSpPr>
        <p:spPr>
          <a:xfrm>
            <a:off x="5678600" y="2216850"/>
            <a:ext cx="3335699" cy="360299"/>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Verdana"/>
                <a:ea typeface="Verdana"/>
                <a:cs typeface="Verdana"/>
                <a:sym typeface="Verdana"/>
              </a:rPr>
              <a:t>http://tinyurl.com/px4lsap</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422"/>
        <p:cNvGrpSpPr/>
        <p:nvPr/>
      </p:nvGrpSpPr>
      <p:grpSpPr>
        <a:xfrm>
          <a:off x="0" y="0"/>
          <a:ext cx="0" cy="0"/>
          <a:chOff x="0" y="0"/>
          <a:chExt cx="0" cy="0"/>
        </a:xfrm>
      </p:grpSpPr>
      <p:cxnSp>
        <p:nvCxnSpPr>
          <p:cNvPr id="423" name="Shape 423"/>
          <p:cNvCxnSpPr>
            <a:endCxn id="424" idx="0"/>
          </p:cNvCxnSpPr>
          <p:nvPr/>
        </p:nvCxnSpPr>
        <p:spPr>
          <a:xfrm>
            <a:off x="4437750" y="149725"/>
            <a:ext cx="5400" cy="2042400"/>
          </a:xfrm>
          <a:prstGeom prst="straightConnector1">
            <a:avLst/>
          </a:prstGeom>
          <a:noFill/>
          <a:ln w="19050" cap="flat" cmpd="sng">
            <a:solidFill>
              <a:schemeClr val="dk2"/>
            </a:solidFill>
            <a:prstDash val="solid"/>
            <a:round/>
            <a:headEnd type="none" w="lg" len="lg"/>
            <a:tailEnd type="none" w="lg" len="lg"/>
          </a:ln>
        </p:spPr>
      </p:cxnSp>
      <p:cxnSp>
        <p:nvCxnSpPr>
          <p:cNvPr id="425" name="Shape 425"/>
          <p:cNvCxnSpPr>
            <a:stCxn id="424" idx="2"/>
          </p:cNvCxnSpPr>
          <p:nvPr/>
        </p:nvCxnSpPr>
        <p:spPr>
          <a:xfrm flipH="1">
            <a:off x="4441950" y="2972724"/>
            <a:ext cx="1200" cy="2023500"/>
          </a:xfrm>
          <a:prstGeom prst="straightConnector1">
            <a:avLst/>
          </a:prstGeom>
          <a:noFill/>
          <a:ln w="19050" cap="flat" cmpd="sng">
            <a:solidFill>
              <a:schemeClr val="dk2"/>
            </a:solidFill>
            <a:prstDash val="solid"/>
            <a:round/>
            <a:headEnd type="none" w="lg" len="lg"/>
            <a:tailEnd type="none" w="lg" len="lg"/>
          </a:ln>
        </p:spPr>
      </p:cxnSp>
      <p:cxnSp>
        <p:nvCxnSpPr>
          <p:cNvPr id="426" name="Shape 426"/>
          <p:cNvCxnSpPr/>
          <p:nvPr/>
        </p:nvCxnSpPr>
        <p:spPr>
          <a:xfrm>
            <a:off x="5485800" y="2582425"/>
            <a:ext cx="3528600" cy="5399"/>
          </a:xfrm>
          <a:prstGeom prst="straightConnector1">
            <a:avLst/>
          </a:prstGeom>
          <a:noFill/>
          <a:ln w="19050" cap="flat" cmpd="sng">
            <a:solidFill>
              <a:schemeClr val="dk2"/>
            </a:solidFill>
            <a:prstDash val="solid"/>
            <a:round/>
            <a:headEnd type="none" w="lg" len="lg"/>
            <a:tailEnd type="none" w="lg" len="lg"/>
          </a:ln>
        </p:spPr>
      </p:cxnSp>
      <p:cxnSp>
        <p:nvCxnSpPr>
          <p:cNvPr id="427" name="Shape 427"/>
          <p:cNvCxnSpPr/>
          <p:nvPr/>
        </p:nvCxnSpPr>
        <p:spPr>
          <a:xfrm rot="10800000" flipH="1">
            <a:off x="0" y="2577025"/>
            <a:ext cx="3389699" cy="5399"/>
          </a:xfrm>
          <a:prstGeom prst="straightConnector1">
            <a:avLst/>
          </a:prstGeom>
          <a:noFill/>
          <a:ln w="19050" cap="flat" cmpd="sng">
            <a:solidFill>
              <a:schemeClr val="dk2"/>
            </a:solidFill>
            <a:prstDash val="solid"/>
            <a:round/>
            <a:headEnd type="none" w="lg" len="lg"/>
            <a:tailEnd type="none" w="lg" len="lg"/>
          </a:ln>
        </p:spPr>
      </p:cxnSp>
      <p:sp>
        <p:nvSpPr>
          <p:cNvPr id="428" name="Shape 428"/>
          <p:cNvSpPr txBox="1"/>
          <p:nvPr/>
        </p:nvSpPr>
        <p:spPr>
          <a:xfrm>
            <a:off x="4822700" y="267325"/>
            <a:ext cx="4031399" cy="1753799"/>
          </a:xfrm>
          <a:prstGeom prst="rect">
            <a:avLst/>
          </a:prstGeom>
          <a:noFill/>
          <a:ln>
            <a:noFill/>
          </a:ln>
        </p:spPr>
        <p:txBody>
          <a:bodyPr lIns="91425" tIns="91425" rIns="91425" bIns="91425" anchor="t" anchorCtr="0">
            <a:noAutofit/>
          </a:bodyPr>
          <a:lstStyle/>
          <a:p>
            <a:pPr lvl="0" rtl="0">
              <a:spcBef>
                <a:spcPts val="0"/>
              </a:spcBef>
              <a:buNone/>
            </a:pPr>
            <a:r>
              <a:rPr lang="en"/>
              <a:t>Visual Example (must include url link to cite):</a:t>
            </a:r>
            <a:br>
              <a:rPr lang="en"/>
            </a:br>
            <a:endParaRPr lang="en"/>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r>
              <a:rPr lang="en"/>
              <a:t>             </a:t>
            </a:r>
          </a:p>
          <a:p>
            <a:pPr lvl="0" rtl="0">
              <a:spcBef>
                <a:spcPts val="0"/>
              </a:spcBef>
              <a:buNone/>
            </a:pPr>
            <a:r>
              <a:rPr lang="en"/>
              <a:t>             http://tinyurl.com/omwwymc</a:t>
            </a:r>
          </a:p>
          <a:p>
            <a:pPr lvl="0" rtl="0">
              <a:spcBef>
                <a:spcPts val="0"/>
              </a:spcBef>
              <a:buNone/>
            </a:pPr>
            <a:r>
              <a:rPr lang="en"/>
              <a:t>              </a:t>
            </a:r>
          </a:p>
        </p:txBody>
      </p:sp>
      <p:sp>
        <p:nvSpPr>
          <p:cNvPr id="429" name="Shape 429"/>
          <p:cNvSpPr txBox="1"/>
          <p:nvPr/>
        </p:nvSpPr>
        <p:spPr>
          <a:xfrm>
            <a:off x="155200" y="213913"/>
            <a:ext cx="3902999" cy="1860599"/>
          </a:xfrm>
          <a:prstGeom prst="rect">
            <a:avLst/>
          </a:prstGeom>
          <a:noFill/>
          <a:ln>
            <a:noFill/>
          </a:ln>
        </p:spPr>
        <p:txBody>
          <a:bodyPr lIns="91425" tIns="91425" rIns="91425" bIns="91425" anchor="t" anchorCtr="0">
            <a:noAutofit/>
          </a:bodyPr>
          <a:lstStyle/>
          <a:p>
            <a:pPr lvl="0" rtl="0">
              <a:spcBef>
                <a:spcPts val="0"/>
              </a:spcBef>
              <a:buNone/>
            </a:pPr>
            <a:r>
              <a:rPr lang="en"/>
              <a:t>Definition:</a:t>
            </a:r>
          </a:p>
          <a:p>
            <a:pPr lvl="0" rtl="0">
              <a:spcBef>
                <a:spcPts val="0"/>
              </a:spcBef>
              <a:buNone/>
            </a:pPr>
            <a:endParaRPr/>
          </a:p>
          <a:p>
            <a:pPr lvl="0" rtl="0">
              <a:spcBef>
                <a:spcPts val="0"/>
              </a:spcBef>
              <a:buNone/>
            </a:pPr>
            <a:r>
              <a:rPr lang="en" sz="1800"/>
              <a:t>the process of changing from one state or condition to another </a:t>
            </a:r>
          </a:p>
          <a:p>
            <a:pPr lvl="0" rtl="0">
              <a:spcBef>
                <a:spcPts val="0"/>
              </a:spcBef>
              <a:buNone/>
            </a:pPr>
            <a:endParaRPr/>
          </a:p>
          <a:p>
            <a:pPr lvl="0" rtl="0">
              <a:spcBef>
                <a:spcPts val="0"/>
              </a:spcBef>
              <a:buNone/>
            </a:pPr>
            <a:endParaRPr/>
          </a:p>
          <a:p>
            <a:pPr lvl="0" rtl="0">
              <a:spcBef>
                <a:spcPts val="0"/>
              </a:spcBef>
              <a:buNone/>
            </a:pPr>
            <a:r>
              <a:rPr lang="en"/>
              <a:t>Synonym(s):</a:t>
            </a:r>
          </a:p>
          <a:p>
            <a:pPr lvl="0" rtl="0">
              <a:spcBef>
                <a:spcPts val="0"/>
              </a:spcBef>
              <a:buNone/>
            </a:pPr>
            <a:r>
              <a:rPr lang="en"/>
              <a:t>change, metamorphosis, transformation</a:t>
            </a:r>
          </a:p>
          <a:p>
            <a:pPr lvl="0" rtl="0">
              <a:spcBef>
                <a:spcPts val="0"/>
              </a:spcBef>
              <a:buNone/>
            </a:pPr>
            <a:r>
              <a:rPr lang="en"/>
              <a:t> Antonym(s): conclusion, end </a:t>
            </a:r>
          </a:p>
        </p:txBody>
      </p:sp>
      <p:sp>
        <p:nvSpPr>
          <p:cNvPr id="430" name="Shape 430"/>
          <p:cNvSpPr txBox="1"/>
          <p:nvPr/>
        </p:nvSpPr>
        <p:spPr>
          <a:xfrm>
            <a:off x="310096" y="2972725"/>
            <a:ext cx="3657600" cy="1860599"/>
          </a:xfrm>
          <a:prstGeom prst="rect">
            <a:avLst/>
          </a:prstGeom>
          <a:noFill/>
          <a:ln>
            <a:noFill/>
          </a:ln>
        </p:spPr>
        <p:txBody>
          <a:bodyPr lIns="91425" tIns="91425" rIns="91425" bIns="91425" anchor="t" anchorCtr="0">
            <a:noAutofit/>
          </a:bodyPr>
          <a:lstStyle/>
          <a:p>
            <a:pPr lvl="0" rtl="0">
              <a:spcBef>
                <a:spcPts val="0"/>
              </a:spcBef>
              <a:buNone/>
            </a:pPr>
            <a:r>
              <a:rPr lang="en"/>
              <a:t>How is this word used in an academic setting? </a:t>
            </a:r>
          </a:p>
          <a:p>
            <a:pPr lvl="0" rtl="0">
              <a:spcBef>
                <a:spcPts val="0"/>
              </a:spcBef>
              <a:buNone/>
            </a:pPr>
            <a:endParaRPr/>
          </a:p>
          <a:p>
            <a:pPr lvl="0" rtl="0">
              <a:spcBef>
                <a:spcPts val="0"/>
              </a:spcBef>
              <a:buNone/>
            </a:pPr>
            <a:r>
              <a:rPr lang="en" sz="1800"/>
              <a:t>We use transitions a lot in school such as, essays summaries and other works. It helps us build up each paragraphs. </a:t>
            </a:r>
          </a:p>
          <a:p>
            <a:pPr lvl="0" rtl="0">
              <a:spcBef>
                <a:spcPts val="0"/>
              </a:spcBef>
              <a:buNone/>
            </a:pPr>
            <a:endParaRPr sz="1800"/>
          </a:p>
        </p:txBody>
      </p:sp>
      <p:sp>
        <p:nvSpPr>
          <p:cNvPr id="431" name="Shape 431"/>
          <p:cNvSpPr txBox="1"/>
          <p:nvPr/>
        </p:nvSpPr>
        <p:spPr>
          <a:xfrm>
            <a:off x="4917395" y="2972733"/>
            <a:ext cx="3657600" cy="1860599"/>
          </a:xfrm>
          <a:prstGeom prst="rect">
            <a:avLst/>
          </a:prstGeom>
          <a:noFill/>
          <a:ln>
            <a:noFill/>
          </a:ln>
        </p:spPr>
        <p:txBody>
          <a:bodyPr lIns="91425" tIns="91425" rIns="91425" bIns="91425" anchor="t" anchorCtr="0">
            <a:noAutofit/>
          </a:bodyPr>
          <a:lstStyle/>
          <a:p>
            <a:pPr lvl="0" rtl="0">
              <a:spcBef>
                <a:spcPts val="0"/>
              </a:spcBef>
              <a:buNone/>
            </a:pPr>
            <a:r>
              <a:rPr lang="en"/>
              <a:t> How/When would you use this word outside of school?</a:t>
            </a:r>
          </a:p>
          <a:p>
            <a:pPr lvl="0" rtl="0">
              <a:spcBef>
                <a:spcPts val="0"/>
              </a:spcBef>
              <a:buNone/>
            </a:pPr>
            <a:endParaRPr/>
          </a:p>
          <a:p>
            <a:pPr lvl="0" rtl="0">
              <a:spcBef>
                <a:spcPts val="0"/>
              </a:spcBef>
              <a:buNone/>
            </a:pPr>
            <a:r>
              <a:rPr lang="en" sz="1800"/>
              <a:t>We would use this word outside of school when we have job applications, college applications or any school work related. It is a proper way to build up writing. </a:t>
            </a:r>
          </a:p>
        </p:txBody>
      </p:sp>
      <p:sp>
        <p:nvSpPr>
          <p:cNvPr id="432" name="Shape 432"/>
          <p:cNvSpPr txBox="1"/>
          <p:nvPr/>
        </p:nvSpPr>
        <p:spPr>
          <a:xfrm>
            <a:off x="1569400" y="4834200"/>
            <a:ext cx="2394299" cy="3093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0000FF"/>
                </a:solidFill>
              </a:rPr>
              <a:t>Giovanna Silva Period 4 </a:t>
            </a:r>
          </a:p>
        </p:txBody>
      </p:sp>
      <p:sp>
        <p:nvSpPr>
          <p:cNvPr id="424" name="Shape 424"/>
          <p:cNvSpPr/>
          <p:nvPr/>
        </p:nvSpPr>
        <p:spPr>
          <a:xfrm>
            <a:off x="3400500" y="2192125"/>
            <a:ext cx="2085300" cy="780599"/>
          </a:xfrm>
          <a:prstGeom prst="roundRect">
            <a:avLst>
              <a:gd name="adj" fmla="val 16667"/>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t>Transitions</a:t>
            </a:r>
            <a:r>
              <a:rPr lang="en"/>
              <a:t> </a:t>
            </a:r>
          </a:p>
          <a:p>
            <a:pPr lvl="0" algn="ctr" rtl="0">
              <a:spcBef>
                <a:spcPts val="0"/>
              </a:spcBef>
              <a:buNone/>
            </a:pPr>
            <a:r>
              <a:rPr lang="en"/>
              <a:t>(noun)</a:t>
            </a:r>
          </a:p>
        </p:txBody>
      </p:sp>
      <p:pic>
        <p:nvPicPr>
          <p:cNvPr id="433" name="Shape 433"/>
          <p:cNvPicPr preferRelativeResize="0"/>
          <p:nvPr/>
        </p:nvPicPr>
        <p:blipFill>
          <a:blip r:embed="rId3">
            <a:alphaModFix/>
          </a:blip>
          <a:stretch>
            <a:fillRect/>
          </a:stretch>
        </p:blipFill>
        <p:spPr>
          <a:xfrm>
            <a:off x="5549042" y="757610"/>
            <a:ext cx="2394299" cy="126351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1FFD2"/>
        </a:solidFill>
        <a:effectLst/>
      </p:bgPr>
    </p:bg>
    <p:spTree>
      <p:nvGrpSpPr>
        <p:cNvPr id="1" name="Shape 437"/>
        <p:cNvGrpSpPr/>
        <p:nvPr/>
      </p:nvGrpSpPr>
      <p:grpSpPr>
        <a:xfrm>
          <a:off x="0" y="0"/>
          <a:ext cx="0" cy="0"/>
          <a:chOff x="0" y="0"/>
          <a:chExt cx="0" cy="0"/>
        </a:xfrm>
      </p:grpSpPr>
      <p:sp>
        <p:nvSpPr>
          <p:cNvPr id="438" name="Shape 438"/>
          <p:cNvSpPr/>
          <p:nvPr/>
        </p:nvSpPr>
        <p:spPr>
          <a:xfrm>
            <a:off x="3399900" y="2108925"/>
            <a:ext cx="2085300" cy="743399"/>
          </a:xfrm>
          <a:prstGeom prst="roundRect">
            <a:avLst>
              <a:gd name="adj" fmla="val 16667"/>
            </a:avLst>
          </a:prstGeom>
          <a:solidFill>
            <a:srgbClr val="FFFF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b="1" u="sng">
                <a:latin typeface="Delius Unicase"/>
                <a:ea typeface="Delius Unicase"/>
                <a:cs typeface="Delius Unicase"/>
                <a:sym typeface="Delius Unicase"/>
              </a:rPr>
              <a:t>Revising</a:t>
            </a:r>
          </a:p>
          <a:p>
            <a:pPr lvl="0" algn="ctr" rtl="0">
              <a:spcBef>
                <a:spcPts val="0"/>
              </a:spcBef>
              <a:buNone/>
            </a:pPr>
            <a:r>
              <a:rPr lang="en" sz="1600">
                <a:latin typeface="Delius Unicase"/>
                <a:ea typeface="Delius Unicase"/>
                <a:cs typeface="Delius Unicase"/>
                <a:sym typeface="Delius Unicase"/>
              </a:rPr>
              <a:t>(Verb)</a:t>
            </a:r>
          </a:p>
        </p:txBody>
      </p:sp>
      <p:cxnSp>
        <p:nvCxnSpPr>
          <p:cNvPr id="439" name="Shape 439"/>
          <p:cNvCxnSpPr>
            <a:endCxn id="438" idx="0"/>
          </p:cNvCxnSpPr>
          <p:nvPr/>
        </p:nvCxnSpPr>
        <p:spPr>
          <a:xfrm>
            <a:off x="4429350" y="-15075"/>
            <a:ext cx="13200" cy="2124000"/>
          </a:xfrm>
          <a:prstGeom prst="straightConnector1">
            <a:avLst/>
          </a:prstGeom>
          <a:noFill/>
          <a:ln w="19050" cap="flat" cmpd="sng">
            <a:solidFill>
              <a:schemeClr val="dk2"/>
            </a:solidFill>
            <a:prstDash val="solid"/>
            <a:round/>
            <a:headEnd type="none" w="lg" len="lg"/>
            <a:tailEnd type="none" w="lg" len="lg"/>
          </a:ln>
        </p:spPr>
      </p:cxnSp>
      <p:cxnSp>
        <p:nvCxnSpPr>
          <p:cNvPr id="440" name="Shape 440"/>
          <p:cNvCxnSpPr>
            <a:stCxn id="438" idx="2"/>
          </p:cNvCxnSpPr>
          <p:nvPr/>
        </p:nvCxnSpPr>
        <p:spPr>
          <a:xfrm flipH="1">
            <a:off x="4436850" y="2852324"/>
            <a:ext cx="5700" cy="2297700"/>
          </a:xfrm>
          <a:prstGeom prst="straightConnector1">
            <a:avLst/>
          </a:prstGeom>
          <a:noFill/>
          <a:ln w="19050" cap="flat" cmpd="sng">
            <a:solidFill>
              <a:schemeClr val="dk2"/>
            </a:solidFill>
            <a:prstDash val="solid"/>
            <a:round/>
            <a:headEnd type="none" w="lg" len="lg"/>
            <a:tailEnd type="none" w="lg" len="lg"/>
          </a:ln>
        </p:spPr>
      </p:cxnSp>
      <p:cxnSp>
        <p:nvCxnSpPr>
          <p:cNvPr id="441" name="Shape 441"/>
          <p:cNvCxnSpPr/>
          <p:nvPr/>
        </p:nvCxnSpPr>
        <p:spPr>
          <a:xfrm>
            <a:off x="5485800" y="2582425"/>
            <a:ext cx="3528600" cy="5399"/>
          </a:xfrm>
          <a:prstGeom prst="straightConnector1">
            <a:avLst/>
          </a:prstGeom>
          <a:noFill/>
          <a:ln w="19050" cap="flat" cmpd="sng">
            <a:solidFill>
              <a:schemeClr val="dk2"/>
            </a:solidFill>
            <a:prstDash val="solid"/>
            <a:round/>
            <a:headEnd type="none" w="lg" len="lg"/>
            <a:tailEnd type="none" w="lg" len="lg"/>
          </a:ln>
        </p:spPr>
      </p:cxnSp>
      <p:cxnSp>
        <p:nvCxnSpPr>
          <p:cNvPr id="442" name="Shape 442"/>
          <p:cNvCxnSpPr/>
          <p:nvPr/>
        </p:nvCxnSpPr>
        <p:spPr>
          <a:xfrm rot="10800000" flipH="1">
            <a:off x="0" y="2577025"/>
            <a:ext cx="3389699" cy="5399"/>
          </a:xfrm>
          <a:prstGeom prst="straightConnector1">
            <a:avLst/>
          </a:prstGeom>
          <a:noFill/>
          <a:ln w="19050" cap="flat" cmpd="sng">
            <a:solidFill>
              <a:schemeClr val="dk2"/>
            </a:solidFill>
            <a:prstDash val="solid"/>
            <a:round/>
            <a:headEnd type="none" w="lg" len="lg"/>
            <a:tailEnd type="none" w="lg" len="lg"/>
          </a:ln>
        </p:spPr>
      </p:cxnSp>
      <p:sp>
        <p:nvSpPr>
          <p:cNvPr id="443" name="Shape 443"/>
          <p:cNvSpPr txBox="1"/>
          <p:nvPr/>
        </p:nvSpPr>
        <p:spPr>
          <a:xfrm>
            <a:off x="141600" y="38225"/>
            <a:ext cx="3106500" cy="2401799"/>
          </a:xfrm>
          <a:prstGeom prst="rect">
            <a:avLst/>
          </a:prstGeom>
          <a:solidFill>
            <a:srgbClr val="FFA5C8">
              <a:alpha val="81920"/>
            </a:srgbClr>
          </a:solidFill>
          <a:ln>
            <a:noFill/>
          </a:ln>
        </p:spPr>
        <p:txBody>
          <a:bodyPr lIns="91425" tIns="91425" rIns="91425" bIns="91425" anchor="t" anchorCtr="0">
            <a:noAutofit/>
          </a:bodyPr>
          <a:lstStyle/>
          <a:p>
            <a:pPr lvl="0" rtl="0">
              <a:spcBef>
                <a:spcPts val="0"/>
              </a:spcBef>
              <a:buNone/>
            </a:pPr>
            <a:r>
              <a:rPr lang="en" sz="1500" b="1">
                <a:latin typeface="Delius Unicase"/>
                <a:ea typeface="Delius Unicase"/>
                <a:cs typeface="Delius Unicase"/>
                <a:sym typeface="Delius Unicase"/>
              </a:rPr>
              <a:t>Definition</a:t>
            </a:r>
            <a:r>
              <a:rPr lang="en" sz="1500" b="1"/>
              <a:t>:</a:t>
            </a:r>
            <a:r>
              <a:rPr lang="en" sz="1500"/>
              <a:t> to reconsider or reread work done previously to improve one’s knowledge of a subject.</a:t>
            </a:r>
          </a:p>
          <a:p>
            <a:pPr lvl="0" rtl="0">
              <a:spcBef>
                <a:spcPts val="0"/>
              </a:spcBef>
              <a:buNone/>
            </a:pPr>
            <a:endParaRPr sz="1500"/>
          </a:p>
          <a:p>
            <a:pPr lvl="0" rtl="0">
              <a:spcBef>
                <a:spcPts val="0"/>
              </a:spcBef>
              <a:buNone/>
            </a:pPr>
            <a:r>
              <a:rPr lang="en" sz="1500" b="1">
                <a:latin typeface="Delius Unicase"/>
                <a:ea typeface="Delius Unicase"/>
                <a:cs typeface="Delius Unicase"/>
                <a:sym typeface="Delius Unicase"/>
              </a:rPr>
              <a:t>Synonym(s):</a:t>
            </a:r>
            <a:r>
              <a:rPr lang="en" sz="1500" b="1"/>
              <a:t> </a:t>
            </a:r>
            <a:r>
              <a:rPr lang="en" sz="1500"/>
              <a:t>amend, correct, review, modify👍</a:t>
            </a:r>
          </a:p>
          <a:p>
            <a:pPr lvl="0" rtl="0">
              <a:spcBef>
                <a:spcPts val="0"/>
              </a:spcBef>
              <a:buNone/>
            </a:pPr>
            <a:endParaRPr sz="1500"/>
          </a:p>
          <a:p>
            <a:pPr lvl="0" rtl="0">
              <a:spcBef>
                <a:spcPts val="0"/>
              </a:spcBef>
              <a:buNone/>
            </a:pPr>
            <a:r>
              <a:rPr lang="en" sz="1500" b="1">
                <a:latin typeface="Delius Unicase"/>
                <a:ea typeface="Delius Unicase"/>
                <a:cs typeface="Delius Unicase"/>
                <a:sym typeface="Delius Unicase"/>
              </a:rPr>
              <a:t>Antonym(s): </a:t>
            </a:r>
            <a:r>
              <a:rPr lang="en" sz="1500"/>
              <a:t>ignore, worsen, ruin</a:t>
            </a:r>
            <a:r>
              <a:rPr lang="en"/>
              <a:t>😒</a:t>
            </a:r>
          </a:p>
        </p:txBody>
      </p:sp>
      <p:sp>
        <p:nvSpPr>
          <p:cNvPr id="444" name="Shape 444"/>
          <p:cNvSpPr txBox="1"/>
          <p:nvPr/>
        </p:nvSpPr>
        <p:spPr>
          <a:xfrm>
            <a:off x="4655225" y="114300"/>
            <a:ext cx="1631099" cy="575699"/>
          </a:xfrm>
          <a:prstGeom prst="rect">
            <a:avLst/>
          </a:prstGeom>
          <a:solidFill>
            <a:srgbClr val="FFA5C8">
              <a:alpha val="81920"/>
            </a:srgbClr>
          </a:solidFill>
          <a:ln>
            <a:noFill/>
          </a:ln>
        </p:spPr>
        <p:txBody>
          <a:bodyPr lIns="91425" tIns="91425" rIns="91425" bIns="91425" anchor="t" anchorCtr="0">
            <a:noAutofit/>
          </a:bodyPr>
          <a:lstStyle/>
          <a:p>
            <a:pPr lvl="0" rtl="0">
              <a:spcBef>
                <a:spcPts val="0"/>
              </a:spcBef>
              <a:buNone/>
            </a:pPr>
            <a:r>
              <a:rPr lang="en" b="1">
                <a:latin typeface="Delius Unicase"/>
                <a:ea typeface="Delius Unicase"/>
                <a:cs typeface="Delius Unicase"/>
                <a:sym typeface="Delius Unicase"/>
              </a:rPr>
              <a:t>👀</a:t>
            </a:r>
            <a:r>
              <a:rPr lang="en" sz="1500" b="1">
                <a:latin typeface="Delius Unicase"/>
                <a:ea typeface="Delius Unicase"/>
                <a:cs typeface="Delius Unicase"/>
                <a:sym typeface="Delius Unicase"/>
              </a:rPr>
              <a:t>Visual Example:</a:t>
            </a:r>
            <a:r>
              <a:rPr lang="en">
                <a:latin typeface="Delius Unicase"/>
                <a:ea typeface="Delius Unicase"/>
                <a:cs typeface="Delius Unicase"/>
                <a:sym typeface="Delius Unicase"/>
              </a:rPr>
              <a:t/>
            </a:r>
            <a:br>
              <a:rPr lang="en">
                <a:latin typeface="Delius Unicase"/>
                <a:ea typeface="Delius Unicase"/>
                <a:cs typeface="Delius Unicase"/>
                <a:sym typeface="Delius Unicase"/>
              </a:rPr>
            </a:br>
            <a:endParaRPr lang="en">
              <a:latin typeface="Delius Unicase"/>
              <a:ea typeface="Delius Unicase"/>
              <a:cs typeface="Delius Unicase"/>
              <a:sym typeface="Delius Unicase"/>
            </a:endParaRPr>
          </a:p>
        </p:txBody>
      </p:sp>
      <p:sp>
        <p:nvSpPr>
          <p:cNvPr id="445" name="Shape 445"/>
          <p:cNvSpPr txBox="1"/>
          <p:nvPr/>
        </p:nvSpPr>
        <p:spPr>
          <a:xfrm>
            <a:off x="141600" y="2894000"/>
            <a:ext cx="3603299" cy="2139300"/>
          </a:xfrm>
          <a:prstGeom prst="rect">
            <a:avLst/>
          </a:prstGeom>
          <a:solidFill>
            <a:srgbClr val="FFA5C8">
              <a:alpha val="81920"/>
            </a:srgbClr>
          </a:solidFill>
          <a:ln>
            <a:noFill/>
          </a:ln>
        </p:spPr>
        <p:txBody>
          <a:bodyPr lIns="91425" tIns="91425" rIns="91425" bIns="91425" anchor="t" anchorCtr="0">
            <a:noAutofit/>
          </a:bodyPr>
          <a:lstStyle/>
          <a:p>
            <a:pPr lvl="0" rtl="0">
              <a:spcBef>
                <a:spcPts val="0"/>
              </a:spcBef>
              <a:buNone/>
            </a:pPr>
            <a:r>
              <a:rPr lang="en" sz="1500" b="1">
                <a:latin typeface="Delius Unicase"/>
                <a:ea typeface="Delius Unicase"/>
                <a:cs typeface="Delius Unicase"/>
                <a:sym typeface="Delius Unicase"/>
              </a:rPr>
              <a:t>How is this word used in an academic setting📚?</a:t>
            </a:r>
          </a:p>
          <a:p>
            <a:pPr lvl="0" rtl="0">
              <a:spcBef>
                <a:spcPts val="0"/>
              </a:spcBef>
              <a:buNone/>
            </a:pPr>
            <a:endParaRPr sz="1500"/>
          </a:p>
          <a:p>
            <a:pPr lvl="0" rtl="0">
              <a:spcBef>
                <a:spcPts val="0"/>
              </a:spcBef>
              <a:buNone/>
            </a:pPr>
            <a:r>
              <a:rPr lang="en" sz="1500"/>
              <a:t>Academically, in Language Arts, you can be</a:t>
            </a:r>
            <a:r>
              <a:rPr lang="en" sz="1500" b="1"/>
              <a:t> </a:t>
            </a:r>
            <a:r>
              <a:rPr lang="en" sz="1500" i="1"/>
              <a:t>revising</a:t>
            </a:r>
            <a:r>
              <a:rPr lang="en" sz="1500"/>
              <a:t> a peer’s essay by pointing out key points that they may be missing from their paper or ways in which they can improve the organization of their paper.</a:t>
            </a:r>
          </a:p>
        </p:txBody>
      </p:sp>
      <p:sp>
        <p:nvSpPr>
          <p:cNvPr id="446" name="Shape 446"/>
          <p:cNvSpPr txBox="1"/>
          <p:nvPr/>
        </p:nvSpPr>
        <p:spPr>
          <a:xfrm>
            <a:off x="5044150" y="2933137"/>
            <a:ext cx="3692999" cy="1736400"/>
          </a:xfrm>
          <a:prstGeom prst="rect">
            <a:avLst/>
          </a:prstGeom>
          <a:solidFill>
            <a:srgbClr val="FFA5C8">
              <a:alpha val="81920"/>
            </a:srgbClr>
          </a:solidFill>
          <a:ln>
            <a:noFill/>
          </a:ln>
        </p:spPr>
        <p:txBody>
          <a:bodyPr lIns="91425" tIns="91425" rIns="91425" bIns="91425" anchor="t" anchorCtr="0">
            <a:noAutofit/>
          </a:bodyPr>
          <a:lstStyle/>
          <a:p>
            <a:pPr marL="0" lvl="0" indent="0" rtl="0">
              <a:spcBef>
                <a:spcPts val="0"/>
              </a:spcBef>
              <a:buNone/>
            </a:pPr>
            <a:r>
              <a:rPr lang="en" sz="1500" b="1">
                <a:latin typeface="Delius Unicase"/>
                <a:ea typeface="Delius Unicase"/>
                <a:cs typeface="Delius Unicase"/>
                <a:sym typeface="Delius Unicase"/>
              </a:rPr>
              <a:t>How/When would you use this word outside of School?</a:t>
            </a:r>
          </a:p>
          <a:p>
            <a:pPr marL="914400" lvl="0" indent="0" rtl="0">
              <a:spcBef>
                <a:spcPts val="0"/>
              </a:spcBef>
              <a:buNone/>
            </a:pPr>
            <a:endParaRPr sz="1500"/>
          </a:p>
          <a:p>
            <a:pPr marL="0" lvl="0" indent="0" rtl="0">
              <a:spcBef>
                <a:spcPts val="0"/>
              </a:spcBef>
              <a:buNone/>
            </a:pPr>
            <a:r>
              <a:rPr lang="en" sz="1500"/>
              <a:t>Outside of school, you can be </a:t>
            </a:r>
            <a:r>
              <a:rPr lang="en" sz="1500" i="1"/>
              <a:t>revising</a:t>
            </a:r>
            <a:r>
              <a:rPr lang="en" sz="1500"/>
              <a:t> a friend’s food blog post to make sure he/she’s post sounds cool and interesting yet professional.</a:t>
            </a:r>
            <a:r>
              <a:rPr lang="en"/>
              <a:t>🍣🍔🍦</a:t>
            </a:r>
          </a:p>
        </p:txBody>
      </p:sp>
      <p:sp>
        <p:nvSpPr>
          <p:cNvPr id="447" name="Shape 447"/>
          <p:cNvSpPr txBox="1"/>
          <p:nvPr/>
        </p:nvSpPr>
        <p:spPr>
          <a:xfrm>
            <a:off x="4441950" y="4845125"/>
            <a:ext cx="2394299" cy="3093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0000FF"/>
                </a:solidFill>
              </a:rPr>
              <a:t>By Gabbie Agriam P.3</a:t>
            </a:r>
          </a:p>
        </p:txBody>
      </p:sp>
      <p:pic>
        <p:nvPicPr>
          <p:cNvPr id="448" name="Shape 448"/>
          <p:cNvPicPr preferRelativeResize="0"/>
          <p:nvPr/>
        </p:nvPicPr>
        <p:blipFill>
          <a:blip r:embed="rId3">
            <a:alphaModFix/>
          </a:blip>
          <a:stretch>
            <a:fillRect/>
          </a:stretch>
        </p:blipFill>
        <p:spPr>
          <a:xfrm>
            <a:off x="6373350" y="100325"/>
            <a:ext cx="2590974" cy="2432699"/>
          </a:xfrm>
          <a:prstGeom prst="rect">
            <a:avLst/>
          </a:prstGeom>
          <a:noFill/>
          <a:ln>
            <a:noFill/>
          </a:ln>
        </p:spPr>
      </p:pic>
      <p:sp>
        <p:nvSpPr>
          <p:cNvPr id="449" name="Shape 449"/>
          <p:cNvSpPr/>
          <p:nvPr/>
        </p:nvSpPr>
        <p:spPr>
          <a:xfrm>
            <a:off x="5551300" y="837875"/>
            <a:ext cx="1316699" cy="802500"/>
          </a:xfrm>
          <a:prstGeom prst="wedgeEllipseCallout">
            <a:avLst>
              <a:gd name="adj1" fmla="val 59788"/>
              <a:gd name="adj2" fmla="val -29988"/>
            </a:avLst>
          </a:prstGeom>
          <a:solidFill>
            <a:srgbClr val="11BDFF">
              <a:alpha val="6077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100"/>
              <a:t>You should change this because...</a:t>
            </a:r>
          </a:p>
        </p:txBody>
      </p:sp>
      <p:sp>
        <p:nvSpPr>
          <p:cNvPr id="450" name="Shape 450"/>
          <p:cNvSpPr txBox="1"/>
          <p:nvPr/>
        </p:nvSpPr>
        <p:spPr>
          <a:xfrm>
            <a:off x="7285200" y="4669375"/>
            <a:ext cx="1858799" cy="221100"/>
          </a:xfrm>
          <a:prstGeom prst="rect">
            <a:avLst/>
          </a:prstGeom>
          <a:noFill/>
          <a:ln>
            <a:noFill/>
          </a:ln>
        </p:spPr>
        <p:txBody>
          <a:bodyPr lIns="91425" tIns="91425" rIns="91425" bIns="91425" anchor="t" anchorCtr="0">
            <a:noAutofit/>
          </a:bodyPr>
          <a:lstStyle/>
          <a:p>
            <a:pPr lvl="0" rtl="0">
              <a:spcBef>
                <a:spcPts val="0"/>
              </a:spcBef>
              <a:buNone/>
            </a:pPr>
            <a:r>
              <a:rPr lang="en" sz="800" b="1">
                <a:solidFill>
                  <a:schemeClr val="dk1"/>
                </a:solidFill>
                <a:latin typeface="Verdana"/>
                <a:ea typeface="Verdana"/>
                <a:cs typeface="Verdana"/>
                <a:sym typeface="Verdana"/>
              </a:rPr>
              <a:t>http://tinyurl.com/pdtxoca</a:t>
            </a:r>
          </a:p>
        </p:txBody>
      </p:sp>
      <p:pic>
        <p:nvPicPr>
          <p:cNvPr id="451" name="Shape 451"/>
          <p:cNvPicPr preferRelativeResize="0"/>
          <p:nvPr/>
        </p:nvPicPr>
        <p:blipFill>
          <a:blip r:embed="rId4">
            <a:alphaModFix/>
          </a:blip>
          <a:stretch>
            <a:fillRect/>
          </a:stretch>
        </p:blipFill>
        <p:spPr>
          <a:xfrm>
            <a:off x="8610850" y="281500"/>
            <a:ext cx="353474" cy="408624"/>
          </a:xfrm>
          <a:prstGeom prst="rect">
            <a:avLst/>
          </a:prstGeom>
          <a:noFill/>
          <a:ln>
            <a:noFill/>
          </a:ln>
        </p:spPr>
      </p:pic>
      <p:pic>
        <p:nvPicPr>
          <p:cNvPr id="452" name="Shape 452"/>
          <p:cNvPicPr preferRelativeResize="0"/>
          <p:nvPr/>
        </p:nvPicPr>
        <p:blipFill>
          <a:blip r:embed="rId5">
            <a:alphaModFix/>
          </a:blip>
          <a:stretch>
            <a:fillRect/>
          </a:stretch>
        </p:blipFill>
        <p:spPr>
          <a:xfrm>
            <a:off x="3470391" y="2169688"/>
            <a:ext cx="240449" cy="621853"/>
          </a:xfrm>
          <a:prstGeom prst="rect">
            <a:avLst/>
          </a:prstGeom>
          <a:noFill/>
          <a:ln>
            <a:noFill/>
          </a:ln>
        </p:spPr>
      </p:pic>
      <p:sp>
        <p:nvSpPr>
          <p:cNvPr id="453" name="Shape 453"/>
          <p:cNvSpPr txBox="1"/>
          <p:nvPr/>
        </p:nvSpPr>
        <p:spPr>
          <a:xfrm>
            <a:off x="7236000" y="4933325"/>
            <a:ext cx="1957200" cy="221100"/>
          </a:xfrm>
          <a:prstGeom prst="rect">
            <a:avLst/>
          </a:prstGeom>
          <a:noFill/>
          <a:ln>
            <a:noFill/>
          </a:ln>
        </p:spPr>
        <p:txBody>
          <a:bodyPr lIns="91425" tIns="91425" rIns="91425" bIns="91425" anchor="t" anchorCtr="0">
            <a:noAutofit/>
          </a:bodyPr>
          <a:lstStyle/>
          <a:p>
            <a:pPr lvl="0" rtl="0">
              <a:spcBef>
                <a:spcPts val="0"/>
              </a:spcBef>
              <a:buNone/>
            </a:pPr>
            <a:r>
              <a:rPr lang="en" sz="800" b="1">
                <a:solidFill>
                  <a:schemeClr val="dk1"/>
                </a:solidFill>
                <a:latin typeface="Verdana"/>
                <a:ea typeface="Verdana"/>
                <a:cs typeface="Verdana"/>
                <a:sym typeface="Verdana"/>
              </a:rPr>
              <a:t>http://tinyurl.com/pgmbymg</a:t>
            </a:r>
          </a:p>
        </p:txBody>
      </p:sp>
      <p:pic>
        <p:nvPicPr>
          <p:cNvPr id="454" name="Shape 454"/>
          <p:cNvPicPr preferRelativeResize="0"/>
          <p:nvPr/>
        </p:nvPicPr>
        <p:blipFill>
          <a:blip r:embed="rId6">
            <a:alphaModFix/>
          </a:blip>
          <a:stretch>
            <a:fillRect/>
          </a:stretch>
        </p:blipFill>
        <p:spPr>
          <a:xfrm>
            <a:off x="5147350" y="2213425"/>
            <a:ext cx="295449" cy="534399"/>
          </a:xfrm>
          <a:prstGeom prst="rect">
            <a:avLst/>
          </a:prstGeom>
          <a:noFill/>
          <a:ln>
            <a:noFill/>
          </a:ln>
        </p:spPr>
      </p:pic>
      <p:sp>
        <p:nvSpPr>
          <p:cNvPr id="455" name="Shape 455"/>
          <p:cNvSpPr txBox="1"/>
          <p:nvPr/>
        </p:nvSpPr>
        <p:spPr>
          <a:xfrm>
            <a:off x="7285200" y="4820425"/>
            <a:ext cx="1858799" cy="175800"/>
          </a:xfrm>
          <a:prstGeom prst="rect">
            <a:avLst/>
          </a:prstGeom>
          <a:noFill/>
          <a:ln>
            <a:noFill/>
          </a:ln>
        </p:spPr>
        <p:txBody>
          <a:bodyPr lIns="91425" tIns="91425" rIns="91425" bIns="91425" anchor="t" anchorCtr="0">
            <a:noAutofit/>
          </a:bodyPr>
          <a:lstStyle/>
          <a:p>
            <a:pPr lvl="0" rtl="0">
              <a:spcBef>
                <a:spcPts val="0"/>
              </a:spcBef>
              <a:buNone/>
            </a:pPr>
            <a:r>
              <a:rPr lang="en" sz="800" b="1">
                <a:solidFill>
                  <a:schemeClr val="dk1"/>
                </a:solidFill>
                <a:latin typeface="Verdana"/>
                <a:ea typeface="Verdana"/>
                <a:cs typeface="Verdana"/>
                <a:sym typeface="Verdana"/>
              </a:rPr>
              <a:t>http://tinyurl.com/oo3hvht</a:t>
            </a:r>
          </a:p>
        </p:txBody>
      </p:sp>
      <p:sp>
        <p:nvSpPr>
          <p:cNvPr id="456" name="Shape 456"/>
          <p:cNvSpPr txBox="1"/>
          <p:nvPr/>
        </p:nvSpPr>
        <p:spPr>
          <a:xfrm>
            <a:off x="6490800" y="4614000"/>
            <a:ext cx="913199" cy="467700"/>
          </a:xfrm>
          <a:prstGeom prst="rect">
            <a:avLst/>
          </a:prstGeom>
          <a:noFill/>
          <a:ln>
            <a:noFill/>
          </a:ln>
        </p:spPr>
        <p:txBody>
          <a:bodyPr lIns="91425" tIns="91425" rIns="91425" bIns="91425" anchor="t" anchorCtr="0">
            <a:noAutofit/>
          </a:bodyPr>
          <a:lstStyle/>
          <a:p>
            <a:pPr lvl="0" rtl="0">
              <a:spcBef>
                <a:spcPts val="0"/>
              </a:spcBef>
              <a:buNone/>
            </a:pPr>
            <a:r>
              <a:rPr lang="en" b="1"/>
              <a:t>Picture Credits: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60"/>
        <p:cNvGrpSpPr/>
        <p:nvPr/>
      </p:nvGrpSpPr>
      <p:grpSpPr>
        <a:xfrm>
          <a:off x="0" y="0"/>
          <a:ext cx="0" cy="0"/>
          <a:chOff x="0" y="0"/>
          <a:chExt cx="0" cy="0"/>
        </a:xfrm>
      </p:grpSpPr>
      <p:sp>
        <p:nvSpPr>
          <p:cNvPr id="461" name="Shape 461"/>
          <p:cNvSpPr/>
          <p:nvPr/>
        </p:nvSpPr>
        <p:spPr>
          <a:xfrm>
            <a:off x="3413625" y="2167487"/>
            <a:ext cx="2085300" cy="780599"/>
          </a:xfrm>
          <a:prstGeom prst="roundRect">
            <a:avLst>
              <a:gd name="adj" fmla="val 10363"/>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a:latin typeface="Chewy"/>
                <a:ea typeface="Chewy"/>
                <a:cs typeface="Chewy"/>
                <a:sym typeface="Chewy"/>
              </a:rPr>
              <a:t>Editing</a:t>
            </a:r>
          </a:p>
          <a:p>
            <a:pPr lvl="0" algn="ctr" rtl="0">
              <a:spcBef>
                <a:spcPts val="0"/>
              </a:spcBef>
              <a:buNone/>
            </a:pPr>
            <a:r>
              <a:rPr lang="en" sz="1800">
                <a:latin typeface="Corsiva"/>
                <a:ea typeface="Corsiva"/>
                <a:cs typeface="Corsiva"/>
                <a:sym typeface="Corsiva"/>
              </a:rPr>
              <a:t>(Verb)</a:t>
            </a:r>
          </a:p>
        </p:txBody>
      </p:sp>
      <p:cxnSp>
        <p:nvCxnSpPr>
          <p:cNvPr id="462" name="Shape 462"/>
          <p:cNvCxnSpPr>
            <a:endCxn id="461" idx="0"/>
          </p:cNvCxnSpPr>
          <p:nvPr/>
        </p:nvCxnSpPr>
        <p:spPr>
          <a:xfrm>
            <a:off x="4450875" y="125087"/>
            <a:ext cx="5400" cy="2042400"/>
          </a:xfrm>
          <a:prstGeom prst="straightConnector1">
            <a:avLst/>
          </a:prstGeom>
          <a:noFill/>
          <a:ln w="19050" cap="flat" cmpd="sng">
            <a:solidFill>
              <a:schemeClr val="dk2"/>
            </a:solidFill>
            <a:prstDash val="solid"/>
            <a:round/>
            <a:headEnd type="none" w="lg" len="lg"/>
            <a:tailEnd type="none" w="lg" len="lg"/>
          </a:ln>
        </p:spPr>
      </p:cxnSp>
      <p:cxnSp>
        <p:nvCxnSpPr>
          <p:cNvPr id="463" name="Shape 463"/>
          <p:cNvCxnSpPr>
            <a:stCxn id="461" idx="2"/>
          </p:cNvCxnSpPr>
          <p:nvPr/>
        </p:nvCxnSpPr>
        <p:spPr>
          <a:xfrm flipH="1">
            <a:off x="4455075" y="2948087"/>
            <a:ext cx="1200" cy="2023500"/>
          </a:xfrm>
          <a:prstGeom prst="straightConnector1">
            <a:avLst/>
          </a:prstGeom>
          <a:noFill/>
          <a:ln w="19050" cap="flat" cmpd="sng">
            <a:solidFill>
              <a:schemeClr val="dk2"/>
            </a:solidFill>
            <a:prstDash val="solid"/>
            <a:round/>
            <a:headEnd type="none" w="lg" len="lg"/>
            <a:tailEnd type="none" w="lg" len="lg"/>
          </a:ln>
        </p:spPr>
      </p:cxnSp>
      <p:cxnSp>
        <p:nvCxnSpPr>
          <p:cNvPr id="464" name="Shape 464"/>
          <p:cNvCxnSpPr/>
          <p:nvPr/>
        </p:nvCxnSpPr>
        <p:spPr>
          <a:xfrm>
            <a:off x="5485800" y="2582425"/>
            <a:ext cx="3528600" cy="5399"/>
          </a:xfrm>
          <a:prstGeom prst="straightConnector1">
            <a:avLst/>
          </a:prstGeom>
          <a:noFill/>
          <a:ln w="19050" cap="flat" cmpd="sng">
            <a:solidFill>
              <a:schemeClr val="dk2"/>
            </a:solidFill>
            <a:prstDash val="solid"/>
            <a:round/>
            <a:headEnd type="none" w="lg" len="lg"/>
            <a:tailEnd type="none" w="lg" len="lg"/>
          </a:ln>
        </p:spPr>
      </p:cxnSp>
      <p:cxnSp>
        <p:nvCxnSpPr>
          <p:cNvPr id="465" name="Shape 465"/>
          <p:cNvCxnSpPr/>
          <p:nvPr/>
        </p:nvCxnSpPr>
        <p:spPr>
          <a:xfrm rot="10800000" flipH="1">
            <a:off x="0" y="2577025"/>
            <a:ext cx="3389699" cy="5399"/>
          </a:xfrm>
          <a:prstGeom prst="straightConnector1">
            <a:avLst/>
          </a:prstGeom>
          <a:noFill/>
          <a:ln w="19050" cap="flat" cmpd="sng">
            <a:solidFill>
              <a:schemeClr val="dk2"/>
            </a:solidFill>
            <a:prstDash val="solid"/>
            <a:round/>
            <a:headEnd type="none" w="lg" len="lg"/>
            <a:tailEnd type="none" w="lg" len="lg"/>
          </a:ln>
        </p:spPr>
      </p:cxnSp>
      <p:sp>
        <p:nvSpPr>
          <p:cNvPr id="466" name="Shape 466"/>
          <p:cNvSpPr txBox="1"/>
          <p:nvPr/>
        </p:nvSpPr>
        <p:spPr>
          <a:xfrm>
            <a:off x="310100" y="224550"/>
            <a:ext cx="3902999" cy="1860599"/>
          </a:xfrm>
          <a:prstGeom prst="rect">
            <a:avLst/>
          </a:prstGeom>
          <a:noFill/>
          <a:ln>
            <a:noFill/>
          </a:ln>
        </p:spPr>
        <p:txBody>
          <a:bodyPr lIns="91425" tIns="91425" rIns="91425" bIns="91425" anchor="t" anchorCtr="0">
            <a:noAutofit/>
          </a:bodyPr>
          <a:lstStyle/>
          <a:p>
            <a:pPr lvl="0" rtl="0">
              <a:spcBef>
                <a:spcPts val="0"/>
              </a:spcBef>
              <a:buNone/>
            </a:pPr>
            <a:r>
              <a:rPr lang="en">
                <a:solidFill>
                  <a:srgbClr val="D9D9D9"/>
                </a:solidFill>
              </a:rPr>
              <a:t>Definition: </a:t>
            </a:r>
          </a:p>
          <a:p>
            <a:pPr lvl="0" rtl="0">
              <a:spcBef>
                <a:spcPts val="0"/>
              </a:spcBef>
              <a:buNone/>
            </a:pPr>
            <a:r>
              <a:rPr lang="en" sz="2400">
                <a:solidFill>
                  <a:srgbClr val="D9D9D9"/>
                </a:solidFill>
                <a:latin typeface="Corsiva"/>
                <a:ea typeface="Corsiva"/>
                <a:cs typeface="Corsiva"/>
                <a:sym typeface="Corsiva"/>
              </a:rPr>
              <a:t>Prepare for publication by correcting,condensing,or otherwise modifying it.</a:t>
            </a:r>
          </a:p>
          <a:p>
            <a:pPr lvl="0" rtl="0">
              <a:spcBef>
                <a:spcPts val="0"/>
              </a:spcBef>
              <a:buNone/>
            </a:pPr>
            <a:endParaRPr>
              <a:solidFill>
                <a:srgbClr val="D9D9D9"/>
              </a:solidFill>
            </a:endParaRPr>
          </a:p>
          <a:p>
            <a:pPr lvl="0" rtl="0">
              <a:spcBef>
                <a:spcPts val="0"/>
              </a:spcBef>
              <a:buNone/>
            </a:pPr>
            <a:r>
              <a:rPr lang="en">
                <a:solidFill>
                  <a:srgbClr val="D9D9D9"/>
                </a:solidFill>
              </a:rPr>
              <a:t>Synonym(s):</a:t>
            </a:r>
            <a:r>
              <a:rPr lang="en">
                <a:solidFill>
                  <a:srgbClr val="D9D9D9"/>
                </a:solidFill>
                <a:latin typeface="Droid Sans"/>
                <a:ea typeface="Droid Sans"/>
                <a:cs typeface="Droid Sans"/>
                <a:sym typeface="Droid Sans"/>
              </a:rPr>
              <a:t>Correct,check</a:t>
            </a:r>
          </a:p>
          <a:p>
            <a:pPr lvl="0" rtl="0">
              <a:spcBef>
                <a:spcPts val="0"/>
              </a:spcBef>
              <a:buNone/>
            </a:pPr>
            <a:r>
              <a:rPr lang="en">
                <a:solidFill>
                  <a:srgbClr val="D9D9D9"/>
                </a:solidFill>
              </a:rPr>
              <a:t>Antonym(s):</a:t>
            </a:r>
            <a:r>
              <a:rPr lang="en">
                <a:solidFill>
                  <a:srgbClr val="D9D9D9"/>
                </a:solidFill>
                <a:latin typeface="Coming Soon"/>
                <a:ea typeface="Coming Soon"/>
                <a:cs typeface="Coming Soon"/>
                <a:sym typeface="Coming Soon"/>
              </a:rPr>
              <a:t> </a:t>
            </a:r>
            <a:r>
              <a:rPr lang="en">
                <a:solidFill>
                  <a:srgbClr val="D9D9D9"/>
                </a:solidFill>
                <a:latin typeface="Droid Sans"/>
                <a:ea typeface="Droid Sans"/>
                <a:cs typeface="Droid Sans"/>
                <a:sym typeface="Droid Sans"/>
              </a:rPr>
              <a:t>Disorder, disarrange</a:t>
            </a:r>
          </a:p>
        </p:txBody>
      </p:sp>
      <p:sp>
        <p:nvSpPr>
          <p:cNvPr id="467" name="Shape 467"/>
          <p:cNvSpPr txBox="1"/>
          <p:nvPr/>
        </p:nvSpPr>
        <p:spPr>
          <a:xfrm>
            <a:off x="4822700" y="267325"/>
            <a:ext cx="4031399" cy="1753799"/>
          </a:xfrm>
          <a:prstGeom prst="rect">
            <a:avLst/>
          </a:prstGeom>
          <a:noFill/>
          <a:ln>
            <a:noFill/>
          </a:ln>
        </p:spPr>
        <p:txBody>
          <a:bodyPr lIns="91425" tIns="91425" rIns="91425" bIns="91425" anchor="t" anchorCtr="0">
            <a:noAutofit/>
          </a:bodyPr>
          <a:lstStyle/>
          <a:p>
            <a:pPr lvl="0" rtl="0">
              <a:spcBef>
                <a:spcPts val="0"/>
              </a:spcBef>
              <a:buNone/>
            </a:pPr>
            <a:r>
              <a:rPr lang="en"/>
              <a:t/>
            </a:r>
            <a:br>
              <a:rPr lang="en"/>
            </a:br>
            <a:endParaRPr lang="en"/>
          </a:p>
        </p:txBody>
      </p:sp>
      <p:sp>
        <p:nvSpPr>
          <p:cNvPr id="468" name="Shape 468"/>
          <p:cNvSpPr txBox="1"/>
          <p:nvPr/>
        </p:nvSpPr>
        <p:spPr>
          <a:xfrm>
            <a:off x="212325" y="2948075"/>
            <a:ext cx="3657600" cy="1629600"/>
          </a:xfrm>
          <a:prstGeom prst="rect">
            <a:avLst/>
          </a:prstGeom>
          <a:noFill/>
          <a:ln>
            <a:noFill/>
          </a:ln>
        </p:spPr>
        <p:txBody>
          <a:bodyPr lIns="91425" tIns="91425" rIns="91425" bIns="91425" anchor="t" anchorCtr="0">
            <a:noAutofit/>
          </a:bodyPr>
          <a:lstStyle/>
          <a:p>
            <a:pPr lvl="0" rtl="0">
              <a:spcBef>
                <a:spcPts val="0"/>
              </a:spcBef>
              <a:buNone/>
            </a:pPr>
            <a:r>
              <a:rPr lang="en" sz="1600">
                <a:solidFill>
                  <a:schemeClr val="accent1"/>
                </a:solidFill>
              </a:rPr>
              <a:t>How is this word used in an academic setting?</a:t>
            </a:r>
          </a:p>
          <a:p>
            <a:pPr lvl="0" rtl="0">
              <a:spcBef>
                <a:spcPts val="0"/>
              </a:spcBef>
              <a:buNone/>
            </a:pPr>
            <a:endParaRPr sz="1600">
              <a:solidFill>
                <a:schemeClr val="accent1"/>
              </a:solidFill>
            </a:endParaRPr>
          </a:p>
          <a:p>
            <a:pPr lvl="0" rtl="0">
              <a:spcBef>
                <a:spcPts val="0"/>
              </a:spcBef>
              <a:buNone/>
            </a:pPr>
            <a:r>
              <a:rPr lang="en" sz="1600">
                <a:solidFill>
                  <a:schemeClr val="accent1"/>
                </a:solidFill>
              </a:rPr>
              <a:t>Editing is used in an academic setting when you write a story, and you find misspelled words and you change them, that’s editing</a:t>
            </a:r>
            <a:r>
              <a:rPr lang="en" sz="1600">
                <a:solidFill>
                  <a:srgbClr val="00FFFF"/>
                </a:solidFill>
              </a:rPr>
              <a:t>.</a:t>
            </a:r>
            <a:r>
              <a:rPr lang="en" sz="1600">
                <a:solidFill>
                  <a:srgbClr val="0C343D"/>
                </a:solidFill>
              </a:rPr>
              <a:t> </a:t>
            </a:r>
          </a:p>
        </p:txBody>
      </p:sp>
      <p:sp>
        <p:nvSpPr>
          <p:cNvPr id="469" name="Shape 469"/>
          <p:cNvSpPr txBox="1"/>
          <p:nvPr/>
        </p:nvSpPr>
        <p:spPr>
          <a:xfrm>
            <a:off x="4822700" y="3030425"/>
            <a:ext cx="3657600" cy="1860599"/>
          </a:xfrm>
          <a:prstGeom prst="rect">
            <a:avLst/>
          </a:prstGeom>
          <a:noFill/>
          <a:ln>
            <a:noFill/>
          </a:ln>
        </p:spPr>
        <p:txBody>
          <a:bodyPr lIns="91425" tIns="91425" rIns="91425" bIns="91425" anchor="t" anchorCtr="0">
            <a:noAutofit/>
          </a:bodyPr>
          <a:lstStyle/>
          <a:p>
            <a:pPr lvl="0" rtl="0">
              <a:spcBef>
                <a:spcPts val="0"/>
              </a:spcBef>
              <a:buNone/>
            </a:pPr>
            <a:r>
              <a:rPr lang="en" sz="1600"/>
              <a:t> How/When would you use this word outside of school?</a:t>
            </a:r>
          </a:p>
          <a:p>
            <a:pPr lvl="0" rtl="0">
              <a:spcBef>
                <a:spcPts val="0"/>
              </a:spcBef>
              <a:buNone/>
            </a:pPr>
            <a:endParaRPr sz="1600"/>
          </a:p>
          <a:p>
            <a:pPr lvl="0" rtl="0">
              <a:spcBef>
                <a:spcPts val="0"/>
              </a:spcBef>
              <a:buNone/>
            </a:pPr>
            <a:r>
              <a:rPr lang="en" sz="1600"/>
              <a:t>You can use editing outside of school when you are drawing and you’re looking for mistakes and if you find one you can erase it and make it better, that’s editing.</a:t>
            </a:r>
          </a:p>
        </p:txBody>
      </p:sp>
      <p:sp>
        <p:nvSpPr>
          <p:cNvPr id="470" name="Shape 470"/>
          <p:cNvSpPr txBox="1"/>
          <p:nvPr/>
        </p:nvSpPr>
        <p:spPr>
          <a:xfrm>
            <a:off x="1569400" y="4834200"/>
            <a:ext cx="2394299" cy="3093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CE5CD"/>
                </a:solidFill>
              </a:rPr>
              <a:t>By Julian Sandoval p.1</a:t>
            </a:r>
          </a:p>
        </p:txBody>
      </p:sp>
      <p:sp>
        <p:nvSpPr>
          <p:cNvPr id="471" name="Shape 471"/>
          <p:cNvSpPr txBox="1"/>
          <p:nvPr/>
        </p:nvSpPr>
        <p:spPr>
          <a:xfrm>
            <a:off x="5522850" y="2057025"/>
            <a:ext cx="3137399" cy="30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Verdana"/>
                <a:ea typeface="Verdana"/>
                <a:cs typeface="Verdana"/>
                <a:sym typeface="Verdana"/>
              </a:rPr>
              <a:t>http://tinyurl.com/pkqbjtf</a:t>
            </a:r>
          </a:p>
        </p:txBody>
      </p:sp>
      <p:pic>
        <p:nvPicPr>
          <p:cNvPr id="472" name="Shape 472"/>
          <p:cNvPicPr preferRelativeResize="0"/>
          <p:nvPr/>
        </p:nvPicPr>
        <p:blipFill>
          <a:blip r:embed="rId3">
            <a:alphaModFix/>
          </a:blip>
          <a:stretch>
            <a:fillRect/>
          </a:stretch>
        </p:blipFill>
        <p:spPr>
          <a:xfrm>
            <a:off x="4600625" y="149725"/>
            <a:ext cx="4253475" cy="17811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69"/>
        <p:cNvGrpSpPr/>
        <p:nvPr/>
      </p:nvGrpSpPr>
      <p:grpSpPr>
        <a:xfrm>
          <a:off x="0" y="0"/>
          <a:ext cx="0" cy="0"/>
          <a:chOff x="0" y="0"/>
          <a:chExt cx="0" cy="0"/>
        </a:xfrm>
      </p:grpSpPr>
      <p:sp>
        <p:nvSpPr>
          <p:cNvPr id="70" name="Shape 70"/>
          <p:cNvSpPr/>
          <p:nvPr/>
        </p:nvSpPr>
        <p:spPr>
          <a:xfrm>
            <a:off x="3400500" y="2192125"/>
            <a:ext cx="2085300" cy="780599"/>
          </a:xfrm>
          <a:prstGeom prst="roundRect">
            <a:avLst>
              <a:gd name="adj" fmla="val 16667"/>
            </a:avLst>
          </a:prstGeom>
          <a:solidFill>
            <a:srgbClr val="FFFF00"/>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a:p>
          <a:p>
            <a:pPr lvl="0" algn="ctr" rtl="0">
              <a:spcBef>
                <a:spcPts val="0"/>
              </a:spcBef>
              <a:buNone/>
            </a:pPr>
            <a:r>
              <a:rPr lang="en" sz="1800"/>
              <a:t>Analyze</a:t>
            </a:r>
          </a:p>
          <a:p>
            <a:pPr lvl="0" algn="ctr" rtl="0">
              <a:spcBef>
                <a:spcPts val="0"/>
              </a:spcBef>
              <a:buNone/>
            </a:pPr>
            <a:r>
              <a:rPr lang="en"/>
              <a:t>Verb</a:t>
            </a:r>
          </a:p>
          <a:p>
            <a:pPr lvl="0" algn="ctr" rtl="0">
              <a:spcBef>
                <a:spcPts val="0"/>
              </a:spcBef>
              <a:buNone/>
            </a:pPr>
            <a:endParaRPr/>
          </a:p>
        </p:txBody>
      </p:sp>
      <p:cxnSp>
        <p:nvCxnSpPr>
          <p:cNvPr id="71" name="Shape 71"/>
          <p:cNvCxnSpPr>
            <a:endCxn id="70" idx="0"/>
          </p:cNvCxnSpPr>
          <p:nvPr/>
        </p:nvCxnSpPr>
        <p:spPr>
          <a:xfrm>
            <a:off x="4437750" y="149724"/>
            <a:ext cx="5400" cy="2042400"/>
          </a:xfrm>
          <a:prstGeom prst="straightConnector1">
            <a:avLst/>
          </a:prstGeom>
          <a:noFill/>
          <a:ln w="19050" cap="flat" cmpd="sng">
            <a:solidFill>
              <a:srgbClr val="000000"/>
            </a:solidFill>
            <a:prstDash val="solid"/>
            <a:round/>
            <a:headEnd type="none" w="lg" len="lg"/>
            <a:tailEnd type="none" w="lg" len="lg"/>
          </a:ln>
        </p:spPr>
      </p:cxnSp>
      <p:cxnSp>
        <p:nvCxnSpPr>
          <p:cNvPr id="72" name="Shape 72"/>
          <p:cNvCxnSpPr>
            <a:stCxn id="70" idx="2"/>
          </p:cNvCxnSpPr>
          <p:nvPr/>
        </p:nvCxnSpPr>
        <p:spPr>
          <a:xfrm flipH="1">
            <a:off x="4441950" y="2972724"/>
            <a:ext cx="1200" cy="2023500"/>
          </a:xfrm>
          <a:prstGeom prst="straightConnector1">
            <a:avLst/>
          </a:prstGeom>
          <a:noFill/>
          <a:ln w="19050" cap="flat" cmpd="sng">
            <a:solidFill>
              <a:srgbClr val="000000"/>
            </a:solidFill>
            <a:prstDash val="solid"/>
            <a:round/>
            <a:headEnd type="none" w="lg" len="lg"/>
            <a:tailEnd type="none" w="lg" len="lg"/>
          </a:ln>
        </p:spPr>
      </p:cxnSp>
      <p:cxnSp>
        <p:nvCxnSpPr>
          <p:cNvPr id="73" name="Shape 73"/>
          <p:cNvCxnSpPr/>
          <p:nvPr/>
        </p:nvCxnSpPr>
        <p:spPr>
          <a:xfrm>
            <a:off x="5485800" y="2582425"/>
            <a:ext cx="3528600" cy="5399"/>
          </a:xfrm>
          <a:prstGeom prst="straightConnector1">
            <a:avLst/>
          </a:prstGeom>
          <a:noFill/>
          <a:ln w="19050" cap="flat" cmpd="sng">
            <a:solidFill>
              <a:srgbClr val="000000"/>
            </a:solidFill>
            <a:prstDash val="solid"/>
            <a:round/>
            <a:headEnd type="none" w="lg" len="lg"/>
            <a:tailEnd type="none" w="lg" len="lg"/>
          </a:ln>
        </p:spPr>
      </p:cxnSp>
      <p:cxnSp>
        <p:nvCxnSpPr>
          <p:cNvPr id="74" name="Shape 74"/>
          <p:cNvCxnSpPr/>
          <p:nvPr/>
        </p:nvCxnSpPr>
        <p:spPr>
          <a:xfrm rot="10800000" flipH="1">
            <a:off x="0" y="2577025"/>
            <a:ext cx="3389699" cy="5399"/>
          </a:xfrm>
          <a:prstGeom prst="straightConnector1">
            <a:avLst/>
          </a:prstGeom>
          <a:noFill/>
          <a:ln w="19050" cap="flat" cmpd="sng">
            <a:solidFill>
              <a:srgbClr val="000000"/>
            </a:solidFill>
            <a:prstDash val="solid"/>
            <a:round/>
            <a:headEnd type="none" w="lg" len="lg"/>
            <a:tailEnd type="none" w="lg" len="lg"/>
          </a:ln>
        </p:spPr>
      </p:cxnSp>
      <p:sp>
        <p:nvSpPr>
          <p:cNvPr id="75" name="Shape 75"/>
          <p:cNvSpPr txBox="1"/>
          <p:nvPr/>
        </p:nvSpPr>
        <p:spPr>
          <a:xfrm>
            <a:off x="310100" y="224550"/>
            <a:ext cx="3902999" cy="1860599"/>
          </a:xfrm>
          <a:prstGeom prst="rect">
            <a:avLst/>
          </a:prstGeom>
          <a:noFill/>
          <a:ln>
            <a:noFill/>
          </a:ln>
        </p:spPr>
        <p:txBody>
          <a:bodyPr lIns="91425" tIns="91425" rIns="91425" bIns="91425" anchor="t" anchorCtr="0">
            <a:noAutofit/>
          </a:bodyPr>
          <a:lstStyle/>
          <a:p>
            <a:pPr lvl="0" rtl="0">
              <a:spcBef>
                <a:spcPts val="0"/>
              </a:spcBef>
              <a:buNone/>
            </a:pPr>
            <a:r>
              <a:rPr lang="en" sz="1500"/>
              <a:t>Definition: </a:t>
            </a:r>
          </a:p>
          <a:p>
            <a:pPr lvl="0" rtl="0">
              <a:spcBef>
                <a:spcPts val="0"/>
              </a:spcBef>
              <a:buNone/>
            </a:pPr>
            <a:endParaRPr sz="1500"/>
          </a:p>
          <a:p>
            <a:pPr lvl="0" rtl="0">
              <a:spcBef>
                <a:spcPts val="0"/>
              </a:spcBef>
              <a:buNone/>
            </a:pPr>
            <a:r>
              <a:rPr lang="en" sz="1500"/>
              <a:t>To examine carefully and in detail so as to identify causes, key factors, and possible results</a:t>
            </a:r>
          </a:p>
          <a:p>
            <a:pPr lvl="0" rtl="0">
              <a:spcBef>
                <a:spcPts val="0"/>
              </a:spcBef>
              <a:buNone/>
            </a:pPr>
            <a:endParaRPr sz="1500"/>
          </a:p>
          <a:p>
            <a:pPr lvl="0" rtl="0">
              <a:spcBef>
                <a:spcPts val="0"/>
              </a:spcBef>
              <a:buNone/>
            </a:pPr>
            <a:r>
              <a:rPr lang="en" sz="1500"/>
              <a:t>Synonym(s): Scrutinize, Evaluate, Study</a:t>
            </a:r>
          </a:p>
          <a:p>
            <a:pPr lvl="0" rtl="0">
              <a:spcBef>
                <a:spcPts val="0"/>
              </a:spcBef>
              <a:buNone/>
            </a:pPr>
            <a:endParaRPr sz="1500"/>
          </a:p>
          <a:p>
            <a:pPr lvl="0" rtl="0">
              <a:spcBef>
                <a:spcPts val="0"/>
              </a:spcBef>
              <a:buNone/>
            </a:pPr>
            <a:r>
              <a:rPr lang="en" sz="1500"/>
              <a:t>Antonym(s):  Ignore, Neglect </a:t>
            </a:r>
          </a:p>
        </p:txBody>
      </p:sp>
      <p:sp>
        <p:nvSpPr>
          <p:cNvPr id="76" name="Shape 76"/>
          <p:cNvSpPr txBox="1"/>
          <p:nvPr/>
        </p:nvSpPr>
        <p:spPr>
          <a:xfrm>
            <a:off x="4822700" y="267325"/>
            <a:ext cx="4031399" cy="1753799"/>
          </a:xfrm>
          <a:prstGeom prst="rect">
            <a:avLst/>
          </a:prstGeom>
          <a:noFill/>
          <a:ln>
            <a:noFill/>
          </a:ln>
        </p:spPr>
        <p:txBody>
          <a:bodyPr lIns="91425" tIns="91425" rIns="91425" bIns="91425" anchor="t" anchorCtr="0">
            <a:noAutofit/>
          </a:bodyPr>
          <a:lstStyle/>
          <a:p>
            <a:pPr lvl="0" rtl="0">
              <a:spcBef>
                <a:spcPts val="0"/>
              </a:spcBef>
              <a:buNone/>
            </a:pPr>
            <a:r>
              <a:rPr lang="en"/>
              <a:t>Visual Example: </a:t>
            </a:r>
          </a:p>
          <a:p>
            <a:pPr lvl="0" rtl="0">
              <a:spcBef>
                <a:spcPts val="0"/>
              </a:spcBef>
              <a:buNone/>
            </a:pPr>
            <a:r>
              <a:rPr lang="en"/>
              <a:t/>
            </a:r>
            <a:br>
              <a:rPr lang="en"/>
            </a:br>
            <a:endParaRPr lang="en"/>
          </a:p>
        </p:txBody>
      </p:sp>
      <p:sp>
        <p:nvSpPr>
          <p:cNvPr id="77" name="Shape 77"/>
          <p:cNvSpPr txBox="1"/>
          <p:nvPr/>
        </p:nvSpPr>
        <p:spPr>
          <a:xfrm>
            <a:off x="212325" y="2716925"/>
            <a:ext cx="3657600" cy="1860599"/>
          </a:xfrm>
          <a:prstGeom prst="rect">
            <a:avLst/>
          </a:prstGeom>
          <a:noFill/>
          <a:ln>
            <a:noFill/>
          </a:ln>
        </p:spPr>
        <p:txBody>
          <a:bodyPr lIns="91425" tIns="91425" rIns="91425" bIns="91425" anchor="t" anchorCtr="0">
            <a:noAutofit/>
          </a:bodyPr>
          <a:lstStyle/>
          <a:p>
            <a:pPr lvl="0" rtl="0">
              <a:spcBef>
                <a:spcPts val="0"/>
              </a:spcBef>
              <a:buNone/>
            </a:pPr>
            <a:r>
              <a:rPr lang="en"/>
              <a:t>How is this word used in an academic setting? </a:t>
            </a:r>
          </a:p>
          <a:p>
            <a:pPr lvl="0" rtl="0">
              <a:spcBef>
                <a:spcPts val="0"/>
              </a:spcBef>
              <a:buNone/>
            </a:pPr>
            <a:endParaRPr/>
          </a:p>
          <a:p>
            <a:pPr lvl="0" rtl="0">
              <a:spcBef>
                <a:spcPts val="0"/>
              </a:spcBef>
              <a:buNone/>
            </a:pPr>
            <a:r>
              <a:rPr lang="en" sz="1600"/>
              <a:t>This word is used in an academic setting when doing an essay or test, you must make sure you analyze again the work done for errors.</a:t>
            </a:r>
          </a:p>
        </p:txBody>
      </p:sp>
      <p:sp>
        <p:nvSpPr>
          <p:cNvPr id="78" name="Shape 78"/>
          <p:cNvSpPr txBox="1"/>
          <p:nvPr/>
        </p:nvSpPr>
        <p:spPr>
          <a:xfrm>
            <a:off x="4963275" y="2972725"/>
            <a:ext cx="3657600" cy="1860599"/>
          </a:xfrm>
          <a:prstGeom prst="rect">
            <a:avLst/>
          </a:prstGeom>
          <a:noFill/>
          <a:ln>
            <a:noFill/>
          </a:ln>
        </p:spPr>
        <p:txBody>
          <a:bodyPr lIns="91425" tIns="91425" rIns="91425" bIns="91425" anchor="t" anchorCtr="0">
            <a:noAutofit/>
          </a:bodyPr>
          <a:lstStyle/>
          <a:p>
            <a:pPr lvl="0" rtl="0">
              <a:spcBef>
                <a:spcPts val="0"/>
              </a:spcBef>
              <a:buNone/>
            </a:pPr>
            <a:r>
              <a:rPr lang="en" sz="1600">
                <a:latin typeface="Architects Daughter"/>
                <a:ea typeface="Architects Daughter"/>
                <a:cs typeface="Architects Daughter"/>
                <a:sym typeface="Architects Daughter"/>
              </a:rPr>
              <a:t> </a:t>
            </a:r>
            <a:r>
              <a:rPr lang="en" sz="1600"/>
              <a:t>How/When would you use this word outside of school? </a:t>
            </a:r>
          </a:p>
          <a:p>
            <a:pPr lvl="0" rtl="0">
              <a:spcBef>
                <a:spcPts val="0"/>
              </a:spcBef>
              <a:buNone/>
            </a:pPr>
            <a:endParaRPr sz="1600"/>
          </a:p>
          <a:p>
            <a:pPr lvl="0" rtl="0">
              <a:spcBef>
                <a:spcPts val="0"/>
              </a:spcBef>
              <a:buNone/>
            </a:pPr>
            <a:r>
              <a:rPr lang="en" sz="1600"/>
              <a:t>You could use this outside of school for a job application, you need to analyze your reasons and key points for the job.</a:t>
            </a:r>
          </a:p>
        </p:txBody>
      </p:sp>
      <p:sp>
        <p:nvSpPr>
          <p:cNvPr id="79" name="Shape 79"/>
          <p:cNvSpPr txBox="1"/>
          <p:nvPr/>
        </p:nvSpPr>
        <p:spPr>
          <a:xfrm>
            <a:off x="1569400" y="4834200"/>
            <a:ext cx="2394299" cy="3093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0000FF"/>
                </a:solidFill>
              </a:rPr>
              <a:t>Brandon Espinoza P.3</a:t>
            </a:r>
          </a:p>
        </p:txBody>
      </p:sp>
      <p:pic>
        <p:nvPicPr>
          <p:cNvPr id="80" name="Shape 80"/>
          <p:cNvPicPr preferRelativeResize="0"/>
          <p:nvPr/>
        </p:nvPicPr>
        <p:blipFill>
          <a:blip r:embed="rId3">
            <a:alphaModFix/>
          </a:blip>
          <a:stretch>
            <a:fillRect/>
          </a:stretch>
        </p:blipFill>
        <p:spPr>
          <a:xfrm>
            <a:off x="6276612" y="194575"/>
            <a:ext cx="2200275" cy="1714499"/>
          </a:xfrm>
          <a:prstGeom prst="rect">
            <a:avLst/>
          </a:prstGeom>
          <a:noFill/>
          <a:ln>
            <a:noFill/>
          </a:ln>
        </p:spPr>
      </p:pic>
      <p:sp>
        <p:nvSpPr>
          <p:cNvPr id="81" name="Shape 81"/>
          <p:cNvSpPr txBox="1"/>
          <p:nvPr/>
        </p:nvSpPr>
        <p:spPr>
          <a:xfrm>
            <a:off x="5707800" y="2021125"/>
            <a:ext cx="2036700" cy="196199"/>
          </a:xfrm>
          <a:prstGeom prst="rect">
            <a:avLst/>
          </a:prstGeom>
          <a:noFill/>
          <a:ln>
            <a:noFill/>
          </a:ln>
        </p:spPr>
        <p:txBody>
          <a:bodyPr lIns="91425" tIns="91425" rIns="91425" bIns="91425" anchor="t" anchorCtr="0">
            <a:noAutofit/>
          </a:bodyPr>
          <a:lstStyle/>
          <a:p>
            <a:pPr>
              <a:spcBef>
                <a:spcPts val="0"/>
              </a:spcBef>
              <a:buNone/>
            </a:pPr>
            <a:endParaRPr/>
          </a:p>
        </p:txBody>
      </p:sp>
      <p:sp>
        <p:nvSpPr>
          <p:cNvPr id="82" name="Shape 82"/>
          <p:cNvSpPr txBox="1"/>
          <p:nvPr/>
        </p:nvSpPr>
        <p:spPr>
          <a:xfrm>
            <a:off x="5825625" y="2021125"/>
            <a:ext cx="2036700" cy="196199"/>
          </a:xfrm>
          <a:prstGeom prst="rect">
            <a:avLst/>
          </a:prstGeom>
          <a:noFill/>
          <a:ln>
            <a:noFill/>
          </a:ln>
        </p:spPr>
        <p:txBody>
          <a:bodyPr lIns="91425" tIns="91425" rIns="91425" bIns="91425" anchor="t" anchorCtr="0">
            <a:noAutofit/>
          </a:bodyPr>
          <a:lstStyle/>
          <a:p>
            <a:pPr lvl="0" rtl="0">
              <a:spcBef>
                <a:spcPts val="0"/>
              </a:spcBef>
              <a:buNone/>
            </a:pPr>
            <a:r>
              <a:rPr lang="en" sz="1000">
                <a:solidFill>
                  <a:schemeClr val="dk1"/>
                </a:solidFill>
                <a:latin typeface="Verdana"/>
                <a:ea typeface="Verdana"/>
                <a:cs typeface="Verdana"/>
                <a:sym typeface="Verdana"/>
              </a:rPr>
              <a:t>http://tinyurl.com/nrwmy26</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9F3F3"/>
        </a:solidFill>
        <a:effectLst/>
      </p:bgPr>
    </p:bg>
    <p:spTree>
      <p:nvGrpSpPr>
        <p:cNvPr id="1" name="Shape 86"/>
        <p:cNvGrpSpPr/>
        <p:nvPr/>
      </p:nvGrpSpPr>
      <p:grpSpPr>
        <a:xfrm>
          <a:off x="0" y="0"/>
          <a:ext cx="0" cy="0"/>
          <a:chOff x="0" y="0"/>
          <a:chExt cx="0" cy="0"/>
        </a:xfrm>
      </p:grpSpPr>
      <p:sp>
        <p:nvSpPr>
          <p:cNvPr id="87" name="Shape 87"/>
          <p:cNvSpPr/>
          <p:nvPr/>
        </p:nvSpPr>
        <p:spPr>
          <a:xfrm>
            <a:off x="3246000" y="1931750"/>
            <a:ext cx="2085300" cy="780599"/>
          </a:xfrm>
          <a:prstGeom prst="roundRect">
            <a:avLst>
              <a:gd name="adj" fmla="val 16667"/>
            </a:avLst>
          </a:prstGeom>
          <a:solidFill>
            <a:srgbClr val="000000"/>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solidFill>
                  <a:srgbClr val="FFFFFF"/>
                </a:solidFill>
              </a:rPr>
              <a:t>Inference</a:t>
            </a:r>
          </a:p>
          <a:p>
            <a:pPr lvl="0" algn="ctr" rtl="0">
              <a:spcBef>
                <a:spcPts val="0"/>
              </a:spcBef>
              <a:buNone/>
            </a:pPr>
            <a:r>
              <a:rPr lang="en" sz="1800">
                <a:solidFill>
                  <a:srgbClr val="FFFFFF"/>
                </a:solidFill>
              </a:rPr>
              <a:t>(Noun)</a:t>
            </a:r>
          </a:p>
        </p:txBody>
      </p:sp>
      <p:cxnSp>
        <p:nvCxnSpPr>
          <p:cNvPr id="88" name="Shape 88"/>
          <p:cNvCxnSpPr>
            <a:endCxn id="87" idx="0"/>
          </p:cNvCxnSpPr>
          <p:nvPr/>
        </p:nvCxnSpPr>
        <p:spPr>
          <a:xfrm>
            <a:off x="4279650" y="29749"/>
            <a:ext cx="9000" cy="1902000"/>
          </a:xfrm>
          <a:prstGeom prst="straightConnector1">
            <a:avLst/>
          </a:prstGeom>
          <a:noFill/>
          <a:ln w="19050" cap="flat" cmpd="sng">
            <a:solidFill>
              <a:schemeClr val="dk2"/>
            </a:solidFill>
            <a:prstDash val="solid"/>
            <a:round/>
            <a:headEnd type="none" w="lg" len="lg"/>
            <a:tailEnd type="none" w="lg" len="lg"/>
          </a:ln>
        </p:spPr>
      </p:cxnSp>
      <p:cxnSp>
        <p:nvCxnSpPr>
          <p:cNvPr id="89" name="Shape 89"/>
          <p:cNvCxnSpPr>
            <a:stCxn id="87" idx="2"/>
          </p:cNvCxnSpPr>
          <p:nvPr/>
        </p:nvCxnSpPr>
        <p:spPr>
          <a:xfrm>
            <a:off x="4288650" y="2712349"/>
            <a:ext cx="20700" cy="2441100"/>
          </a:xfrm>
          <a:prstGeom prst="straightConnector1">
            <a:avLst/>
          </a:prstGeom>
          <a:noFill/>
          <a:ln w="19050" cap="flat" cmpd="sng">
            <a:solidFill>
              <a:schemeClr val="dk2"/>
            </a:solidFill>
            <a:prstDash val="solid"/>
            <a:round/>
            <a:headEnd type="none" w="lg" len="lg"/>
            <a:tailEnd type="none" w="lg" len="lg"/>
          </a:ln>
        </p:spPr>
      </p:cxnSp>
      <p:cxnSp>
        <p:nvCxnSpPr>
          <p:cNvPr id="90" name="Shape 90"/>
          <p:cNvCxnSpPr/>
          <p:nvPr/>
        </p:nvCxnSpPr>
        <p:spPr>
          <a:xfrm>
            <a:off x="5332150" y="2541950"/>
            <a:ext cx="3682199" cy="45900"/>
          </a:xfrm>
          <a:prstGeom prst="straightConnector1">
            <a:avLst/>
          </a:prstGeom>
          <a:noFill/>
          <a:ln w="19050" cap="flat" cmpd="sng">
            <a:solidFill>
              <a:schemeClr val="dk2"/>
            </a:solidFill>
            <a:prstDash val="solid"/>
            <a:round/>
            <a:headEnd type="none" w="lg" len="lg"/>
            <a:tailEnd type="none" w="lg" len="lg"/>
          </a:ln>
        </p:spPr>
      </p:cxnSp>
      <p:cxnSp>
        <p:nvCxnSpPr>
          <p:cNvPr id="91" name="Shape 91"/>
          <p:cNvCxnSpPr/>
          <p:nvPr/>
        </p:nvCxnSpPr>
        <p:spPr>
          <a:xfrm rot="10800000" flipH="1">
            <a:off x="0" y="2581524"/>
            <a:ext cx="3246899" cy="900"/>
          </a:xfrm>
          <a:prstGeom prst="straightConnector1">
            <a:avLst/>
          </a:prstGeom>
          <a:noFill/>
          <a:ln w="19050" cap="flat" cmpd="sng">
            <a:solidFill>
              <a:schemeClr val="dk2"/>
            </a:solidFill>
            <a:prstDash val="solid"/>
            <a:round/>
            <a:headEnd type="none" w="lg" len="lg"/>
            <a:tailEnd type="none" w="lg" len="lg"/>
          </a:ln>
        </p:spPr>
      </p:cxnSp>
      <p:sp>
        <p:nvSpPr>
          <p:cNvPr id="92" name="Shape 92"/>
          <p:cNvSpPr txBox="1"/>
          <p:nvPr/>
        </p:nvSpPr>
        <p:spPr>
          <a:xfrm>
            <a:off x="102375" y="98475"/>
            <a:ext cx="4178099" cy="2307600"/>
          </a:xfrm>
          <a:prstGeom prst="rect">
            <a:avLst/>
          </a:prstGeom>
          <a:noFill/>
          <a:ln>
            <a:noFill/>
          </a:ln>
        </p:spPr>
        <p:txBody>
          <a:bodyPr lIns="91425" tIns="91425" rIns="91425" bIns="91425" anchor="t" anchorCtr="0">
            <a:noAutofit/>
          </a:bodyPr>
          <a:lstStyle/>
          <a:p>
            <a:pPr lvl="0" rtl="0">
              <a:spcBef>
                <a:spcPts val="0"/>
              </a:spcBef>
              <a:buNone/>
            </a:pPr>
            <a:r>
              <a:rPr lang="en" sz="1600" b="1">
                <a:latin typeface="Special Elite"/>
                <a:ea typeface="Special Elite"/>
                <a:cs typeface="Special Elite"/>
                <a:sym typeface="Special Elite"/>
              </a:rPr>
              <a:t>Definition:</a:t>
            </a:r>
          </a:p>
          <a:p>
            <a:pPr lvl="0" rtl="0">
              <a:spcBef>
                <a:spcPts val="0"/>
              </a:spcBef>
              <a:buNone/>
            </a:pPr>
            <a:endParaRPr sz="1600">
              <a:latin typeface="Special Elite"/>
              <a:ea typeface="Special Elite"/>
              <a:cs typeface="Special Elite"/>
              <a:sym typeface="Special Elite"/>
            </a:endParaRPr>
          </a:p>
          <a:p>
            <a:pPr lvl="0" rtl="0">
              <a:spcBef>
                <a:spcPts val="0"/>
              </a:spcBef>
              <a:buNone/>
            </a:pPr>
            <a:r>
              <a:rPr lang="en" sz="1600">
                <a:solidFill>
                  <a:srgbClr val="434343"/>
                </a:solidFill>
                <a:latin typeface="Special Elite"/>
                <a:ea typeface="Special Elite"/>
                <a:cs typeface="Special Elite"/>
                <a:sym typeface="Special Elite"/>
              </a:rPr>
              <a:t>A conclusion reached on the basis of evidence and reasoning.</a:t>
            </a:r>
          </a:p>
          <a:p>
            <a:pPr lvl="0" rtl="0">
              <a:spcBef>
                <a:spcPts val="0"/>
              </a:spcBef>
              <a:buNone/>
            </a:pPr>
            <a:endParaRPr sz="1600">
              <a:latin typeface="Special Elite"/>
              <a:ea typeface="Special Elite"/>
              <a:cs typeface="Special Elite"/>
              <a:sym typeface="Special Elite"/>
            </a:endParaRPr>
          </a:p>
          <a:p>
            <a:pPr lvl="0" rtl="0">
              <a:spcBef>
                <a:spcPts val="0"/>
              </a:spcBef>
              <a:buNone/>
            </a:pPr>
            <a:r>
              <a:rPr lang="en" sz="1600" b="1">
                <a:latin typeface="Special Elite"/>
                <a:ea typeface="Special Elite"/>
                <a:cs typeface="Special Elite"/>
                <a:sym typeface="Special Elite"/>
              </a:rPr>
              <a:t>Synonym(s): </a:t>
            </a:r>
            <a:r>
              <a:rPr lang="en" sz="1600">
                <a:solidFill>
                  <a:srgbClr val="434343"/>
                </a:solidFill>
                <a:latin typeface="Special Elite"/>
                <a:ea typeface="Special Elite"/>
                <a:cs typeface="Special Elite"/>
                <a:sym typeface="Special Elite"/>
              </a:rPr>
              <a:t>Assumption &amp; Reasoning</a:t>
            </a:r>
          </a:p>
          <a:p>
            <a:pPr lvl="0" rtl="0">
              <a:spcBef>
                <a:spcPts val="0"/>
              </a:spcBef>
              <a:buNone/>
            </a:pPr>
            <a:r>
              <a:rPr lang="en" sz="1600" b="1">
                <a:latin typeface="Special Elite"/>
                <a:ea typeface="Special Elite"/>
                <a:cs typeface="Special Elite"/>
                <a:sym typeface="Special Elite"/>
              </a:rPr>
              <a:t>Antonym(s): </a:t>
            </a:r>
            <a:r>
              <a:rPr lang="en" sz="1600">
                <a:latin typeface="Special Elite"/>
                <a:ea typeface="Special Elite"/>
                <a:cs typeface="Special Elite"/>
                <a:sym typeface="Special Elite"/>
              </a:rPr>
              <a:t> </a:t>
            </a:r>
            <a:r>
              <a:rPr lang="en" sz="1600">
                <a:solidFill>
                  <a:srgbClr val="434343"/>
                </a:solidFill>
                <a:latin typeface="Special Elite"/>
                <a:ea typeface="Special Elite"/>
                <a:cs typeface="Special Elite"/>
                <a:sym typeface="Special Elite"/>
              </a:rPr>
              <a:t>Fact, Reality, &amp; Truth</a:t>
            </a:r>
          </a:p>
        </p:txBody>
      </p:sp>
      <p:sp>
        <p:nvSpPr>
          <p:cNvPr id="93" name="Shape 93"/>
          <p:cNvSpPr txBox="1"/>
          <p:nvPr/>
        </p:nvSpPr>
        <p:spPr>
          <a:xfrm>
            <a:off x="4225775" y="74950"/>
            <a:ext cx="4536299" cy="2422199"/>
          </a:xfrm>
          <a:prstGeom prst="rect">
            <a:avLst/>
          </a:prstGeom>
          <a:noFill/>
          <a:ln>
            <a:noFill/>
          </a:ln>
        </p:spPr>
        <p:txBody>
          <a:bodyPr lIns="91425" tIns="91425" rIns="91425" bIns="91425" anchor="t" anchorCtr="0">
            <a:noAutofit/>
          </a:bodyPr>
          <a:lstStyle/>
          <a:p>
            <a:pPr lvl="0" rtl="0">
              <a:spcBef>
                <a:spcPts val="0"/>
              </a:spcBef>
              <a:buNone/>
            </a:pPr>
            <a:r>
              <a:rPr lang="en" sz="1600" b="1">
                <a:latin typeface="Special Elite"/>
                <a:ea typeface="Special Elite"/>
                <a:cs typeface="Special Elite"/>
                <a:sym typeface="Special Elite"/>
              </a:rPr>
              <a:t>Visual Example:</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algn="ctr" rtl="0">
              <a:spcBef>
                <a:spcPts val="0"/>
              </a:spcBef>
              <a:buNone/>
            </a:pPr>
            <a:endParaRPr sz="1000" b="1">
              <a:solidFill>
                <a:schemeClr val="dk1"/>
              </a:solidFill>
              <a:latin typeface="Verdana"/>
              <a:ea typeface="Verdana"/>
              <a:cs typeface="Verdana"/>
              <a:sym typeface="Verdana"/>
            </a:endParaRPr>
          </a:p>
          <a:p>
            <a:pPr lvl="0" algn="ctr" rtl="0">
              <a:spcBef>
                <a:spcPts val="0"/>
              </a:spcBef>
              <a:buNone/>
            </a:pPr>
            <a:endParaRPr sz="1000" b="1">
              <a:solidFill>
                <a:schemeClr val="dk1"/>
              </a:solidFill>
              <a:latin typeface="Verdana"/>
              <a:ea typeface="Verdana"/>
              <a:cs typeface="Verdana"/>
              <a:sym typeface="Verdana"/>
            </a:endParaRPr>
          </a:p>
          <a:p>
            <a:pPr lvl="0" algn="ctr" rtl="0">
              <a:spcBef>
                <a:spcPts val="0"/>
              </a:spcBef>
              <a:buNone/>
            </a:pPr>
            <a:endParaRPr sz="1000" b="1">
              <a:solidFill>
                <a:schemeClr val="dk1"/>
              </a:solidFill>
              <a:latin typeface="Verdana"/>
              <a:ea typeface="Verdana"/>
              <a:cs typeface="Verdana"/>
              <a:sym typeface="Verdana"/>
            </a:endParaRPr>
          </a:p>
          <a:p>
            <a:pPr lvl="0" algn="ctr" rtl="0">
              <a:spcBef>
                <a:spcPts val="0"/>
              </a:spcBef>
              <a:buNone/>
            </a:pPr>
            <a:endParaRPr sz="1000" b="1">
              <a:solidFill>
                <a:srgbClr val="434343"/>
              </a:solidFill>
              <a:latin typeface="Verdana"/>
              <a:ea typeface="Verdana"/>
              <a:cs typeface="Verdana"/>
              <a:sym typeface="Verdana"/>
            </a:endParaRPr>
          </a:p>
          <a:p>
            <a:pPr lvl="0" algn="ctr" rtl="0">
              <a:spcBef>
                <a:spcPts val="0"/>
              </a:spcBef>
              <a:buNone/>
            </a:pPr>
            <a:r>
              <a:rPr lang="en" sz="1000" b="1">
                <a:solidFill>
                  <a:srgbClr val="434343"/>
                </a:solidFill>
                <a:latin typeface="Verdana"/>
                <a:ea typeface="Verdana"/>
                <a:cs typeface="Verdana"/>
                <a:sym typeface="Verdana"/>
              </a:rPr>
              <a:t>http://tinyurl.com/nkr9ygh</a:t>
            </a:r>
            <a:r>
              <a:rPr lang="en">
                <a:solidFill>
                  <a:srgbClr val="434343"/>
                </a:solidFill>
              </a:rPr>
              <a:t/>
            </a:r>
            <a:br>
              <a:rPr lang="en">
                <a:solidFill>
                  <a:srgbClr val="434343"/>
                </a:solidFill>
              </a:rPr>
            </a:br>
            <a:endParaRPr lang="en">
              <a:solidFill>
                <a:srgbClr val="434343"/>
              </a:solidFill>
            </a:endParaRPr>
          </a:p>
        </p:txBody>
      </p:sp>
      <p:sp>
        <p:nvSpPr>
          <p:cNvPr id="94" name="Shape 94"/>
          <p:cNvSpPr txBox="1"/>
          <p:nvPr/>
        </p:nvSpPr>
        <p:spPr>
          <a:xfrm>
            <a:off x="212325" y="2762350"/>
            <a:ext cx="3958199" cy="2214900"/>
          </a:xfrm>
          <a:prstGeom prst="rect">
            <a:avLst/>
          </a:prstGeom>
          <a:noFill/>
          <a:ln>
            <a:noFill/>
          </a:ln>
        </p:spPr>
        <p:txBody>
          <a:bodyPr lIns="91425" tIns="91425" rIns="91425" bIns="91425" anchor="t" anchorCtr="0">
            <a:noAutofit/>
          </a:bodyPr>
          <a:lstStyle/>
          <a:p>
            <a:pPr lvl="0" rtl="0">
              <a:spcBef>
                <a:spcPts val="0"/>
              </a:spcBef>
              <a:buNone/>
            </a:pPr>
            <a:r>
              <a:rPr lang="en" sz="1600" b="1">
                <a:latin typeface="Special Elite"/>
                <a:ea typeface="Special Elite"/>
                <a:cs typeface="Special Elite"/>
                <a:sym typeface="Special Elite"/>
              </a:rPr>
              <a:t>How is this word used in an academic setting?</a:t>
            </a:r>
          </a:p>
          <a:p>
            <a:pPr lvl="0" rtl="0">
              <a:spcBef>
                <a:spcPts val="0"/>
              </a:spcBef>
              <a:buNone/>
            </a:pPr>
            <a:endParaRPr sz="1600">
              <a:solidFill>
                <a:srgbClr val="1D4549"/>
              </a:solidFill>
              <a:latin typeface="Special Elite"/>
              <a:ea typeface="Special Elite"/>
              <a:cs typeface="Special Elite"/>
              <a:sym typeface="Special Elite"/>
            </a:endParaRPr>
          </a:p>
          <a:p>
            <a:pPr lvl="0" rtl="0">
              <a:spcBef>
                <a:spcPts val="0"/>
              </a:spcBef>
              <a:buNone/>
            </a:pPr>
            <a:r>
              <a:rPr lang="en" sz="1600">
                <a:solidFill>
                  <a:srgbClr val="434343"/>
                </a:solidFill>
                <a:latin typeface="Special Elite"/>
                <a:ea typeface="Special Elite"/>
                <a:cs typeface="Special Elite"/>
                <a:sym typeface="Special Elite"/>
              </a:rPr>
              <a:t>Academically, I might make an inference when a book gives you clues about crime suspects and you make a prediction on who the criminal might be.</a:t>
            </a:r>
          </a:p>
        </p:txBody>
      </p:sp>
      <p:sp>
        <p:nvSpPr>
          <p:cNvPr id="95" name="Shape 95"/>
          <p:cNvSpPr txBox="1"/>
          <p:nvPr/>
        </p:nvSpPr>
        <p:spPr>
          <a:xfrm>
            <a:off x="4478225" y="2633375"/>
            <a:ext cx="4536299" cy="2501100"/>
          </a:xfrm>
          <a:prstGeom prst="rect">
            <a:avLst/>
          </a:prstGeom>
          <a:noFill/>
          <a:ln>
            <a:noFill/>
          </a:ln>
        </p:spPr>
        <p:txBody>
          <a:bodyPr lIns="91425" tIns="91425" rIns="91425" bIns="91425" anchor="t" anchorCtr="0">
            <a:noAutofit/>
          </a:bodyPr>
          <a:lstStyle/>
          <a:p>
            <a:pPr lvl="0" rtl="0">
              <a:spcBef>
                <a:spcPts val="0"/>
              </a:spcBef>
              <a:buNone/>
            </a:pPr>
            <a:r>
              <a:rPr lang="en" sz="1600" b="1">
                <a:latin typeface="Special Elite"/>
                <a:ea typeface="Special Elite"/>
                <a:cs typeface="Special Elite"/>
                <a:sym typeface="Special Elite"/>
              </a:rPr>
              <a:t>How/When would you use this word outside of school?</a:t>
            </a:r>
          </a:p>
          <a:p>
            <a:pPr lvl="0" rtl="0">
              <a:spcBef>
                <a:spcPts val="0"/>
              </a:spcBef>
              <a:buNone/>
            </a:pPr>
            <a:endParaRPr sz="1600">
              <a:latin typeface="Special Elite"/>
              <a:ea typeface="Special Elite"/>
              <a:cs typeface="Special Elite"/>
              <a:sym typeface="Special Elite"/>
            </a:endParaRPr>
          </a:p>
          <a:p>
            <a:pPr lvl="0" rtl="0">
              <a:spcBef>
                <a:spcPts val="0"/>
              </a:spcBef>
              <a:buNone/>
            </a:pPr>
            <a:r>
              <a:rPr lang="en" sz="1600">
                <a:solidFill>
                  <a:srgbClr val="434343"/>
                </a:solidFill>
                <a:latin typeface="Special Elite"/>
                <a:ea typeface="Special Elite"/>
                <a:cs typeface="Special Elite"/>
                <a:sym typeface="Special Elite"/>
              </a:rPr>
              <a:t>One way you would use the word inference outside of school is when you see that the trash is tipped over and you see that some of the trash is by your dog's bed so you might infer that your dog was the one who tipped over the trash.</a:t>
            </a:r>
          </a:p>
        </p:txBody>
      </p:sp>
      <p:sp>
        <p:nvSpPr>
          <p:cNvPr id="96" name="Shape 96"/>
          <p:cNvSpPr txBox="1"/>
          <p:nvPr/>
        </p:nvSpPr>
        <p:spPr>
          <a:xfrm>
            <a:off x="2342275" y="4852350"/>
            <a:ext cx="2394299" cy="309300"/>
          </a:xfrm>
          <a:prstGeom prst="rect">
            <a:avLst/>
          </a:prstGeom>
          <a:noFill/>
          <a:ln>
            <a:noFill/>
          </a:ln>
        </p:spPr>
        <p:txBody>
          <a:bodyPr lIns="91425" tIns="91425" rIns="91425" bIns="91425" anchor="t" anchorCtr="0">
            <a:noAutofit/>
          </a:bodyPr>
          <a:lstStyle/>
          <a:p>
            <a:pPr lvl="0" rtl="0">
              <a:spcBef>
                <a:spcPts val="0"/>
              </a:spcBef>
              <a:buNone/>
            </a:pPr>
            <a:r>
              <a:rPr lang="en">
                <a:solidFill>
                  <a:srgbClr val="FF0000"/>
                </a:solidFill>
              </a:rPr>
              <a:t>Elle Jarecki Period 3</a:t>
            </a:r>
          </a:p>
        </p:txBody>
      </p:sp>
      <p:pic>
        <p:nvPicPr>
          <p:cNvPr id="97" name="Shape 97"/>
          <p:cNvPicPr preferRelativeResize="0"/>
          <p:nvPr/>
        </p:nvPicPr>
        <p:blipFill>
          <a:blip r:embed="rId3">
            <a:alphaModFix/>
          </a:blip>
          <a:stretch>
            <a:fillRect/>
          </a:stretch>
        </p:blipFill>
        <p:spPr>
          <a:xfrm>
            <a:off x="6166225" y="74949"/>
            <a:ext cx="2764649" cy="21327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26"/>
        <p:cNvGrpSpPr/>
        <p:nvPr/>
      </p:nvGrpSpPr>
      <p:grpSpPr>
        <a:xfrm>
          <a:off x="0" y="0"/>
          <a:ext cx="0" cy="0"/>
          <a:chOff x="0" y="0"/>
          <a:chExt cx="0" cy="0"/>
        </a:xfrm>
      </p:grpSpPr>
      <p:sp>
        <p:nvSpPr>
          <p:cNvPr id="127" name="Shape 127"/>
          <p:cNvSpPr/>
          <p:nvPr/>
        </p:nvSpPr>
        <p:spPr>
          <a:xfrm>
            <a:off x="3399900" y="2189425"/>
            <a:ext cx="2085300" cy="780599"/>
          </a:xfrm>
          <a:prstGeom prst="roundRect">
            <a:avLst>
              <a:gd name="adj" fmla="val 16667"/>
            </a:avLst>
          </a:prstGeom>
          <a:solidFill>
            <a:srgbClr val="6D9EEB"/>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latin typeface="Chewy"/>
                <a:ea typeface="Chewy"/>
                <a:cs typeface="Chewy"/>
                <a:sym typeface="Chewy"/>
              </a:rPr>
              <a:t>Proficient</a:t>
            </a:r>
          </a:p>
          <a:p>
            <a:pPr lvl="0" algn="ctr" rtl="0">
              <a:spcBef>
                <a:spcPts val="0"/>
              </a:spcBef>
              <a:buNone/>
            </a:pPr>
            <a:r>
              <a:rPr lang="en" b="1"/>
              <a:t>(Adjective)</a:t>
            </a:r>
          </a:p>
        </p:txBody>
      </p:sp>
      <p:cxnSp>
        <p:nvCxnSpPr>
          <p:cNvPr id="128" name="Shape 128"/>
          <p:cNvCxnSpPr>
            <a:endCxn id="127" idx="0"/>
          </p:cNvCxnSpPr>
          <p:nvPr/>
        </p:nvCxnSpPr>
        <p:spPr>
          <a:xfrm>
            <a:off x="4437150" y="147024"/>
            <a:ext cx="5400" cy="2042400"/>
          </a:xfrm>
          <a:prstGeom prst="straightConnector1">
            <a:avLst/>
          </a:prstGeom>
          <a:noFill/>
          <a:ln w="19050" cap="flat" cmpd="sng">
            <a:solidFill>
              <a:schemeClr val="dk2"/>
            </a:solidFill>
            <a:prstDash val="solid"/>
            <a:round/>
            <a:headEnd type="none" w="lg" len="lg"/>
            <a:tailEnd type="none" w="lg" len="lg"/>
          </a:ln>
        </p:spPr>
      </p:cxnSp>
      <p:cxnSp>
        <p:nvCxnSpPr>
          <p:cNvPr id="129" name="Shape 129"/>
          <p:cNvCxnSpPr>
            <a:stCxn id="127" idx="2"/>
          </p:cNvCxnSpPr>
          <p:nvPr/>
        </p:nvCxnSpPr>
        <p:spPr>
          <a:xfrm flipH="1">
            <a:off x="4441350" y="2970024"/>
            <a:ext cx="1200" cy="2023500"/>
          </a:xfrm>
          <a:prstGeom prst="straightConnector1">
            <a:avLst/>
          </a:prstGeom>
          <a:noFill/>
          <a:ln w="19050" cap="flat" cmpd="sng">
            <a:solidFill>
              <a:schemeClr val="dk2"/>
            </a:solidFill>
            <a:prstDash val="solid"/>
            <a:round/>
            <a:headEnd type="none" w="lg" len="lg"/>
            <a:tailEnd type="none" w="lg" len="lg"/>
          </a:ln>
        </p:spPr>
      </p:cxnSp>
      <p:cxnSp>
        <p:nvCxnSpPr>
          <p:cNvPr id="130" name="Shape 130"/>
          <p:cNvCxnSpPr/>
          <p:nvPr/>
        </p:nvCxnSpPr>
        <p:spPr>
          <a:xfrm>
            <a:off x="5485800" y="2582425"/>
            <a:ext cx="3528600" cy="5399"/>
          </a:xfrm>
          <a:prstGeom prst="straightConnector1">
            <a:avLst/>
          </a:prstGeom>
          <a:noFill/>
          <a:ln w="19050" cap="flat" cmpd="sng">
            <a:solidFill>
              <a:schemeClr val="dk2"/>
            </a:solidFill>
            <a:prstDash val="solid"/>
            <a:round/>
            <a:headEnd type="none" w="lg" len="lg"/>
            <a:tailEnd type="none" w="lg" len="lg"/>
          </a:ln>
        </p:spPr>
      </p:cxnSp>
      <p:cxnSp>
        <p:nvCxnSpPr>
          <p:cNvPr id="131" name="Shape 131"/>
          <p:cNvCxnSpPr/>
          <p:nvPr/>
        </p:nvCxnSpPr>
        <p:spPr>
          <a:xfrm rot="10800000" flipH="1">
            <a:off x="0" y="2577025"/>
            <a:ext cx="3389699" cy="5399"/>
          </a:xfrm>
          <a:prstGeom prst="straightConnector1">
            <a:avLst/>
          </a:prstGeom>
          <a:noFill/>
          <a:ln w="19050" cap="flat" cmpd="sng">
            <a:solidFill>
              <a:schemeClr val="dk2"/>
            </a:solidFill>
            <a:prstDash val="solid"/>
            <a:round/>
            <a:headEnd type="none" w="lg" len="lg"/>
            <a:tailEnd type="none" w="lg" len="lg"/>
          </a:ln>
        </p:spPr>
      </p:cxnSp>
      <p:sp>
        <p:nvSpPr>
          <p:cNvPr id="132" name="Shape 132"/>
          <p:cNvSpPr txBox="1"/>
          <p:nvPr/>
        </p:nvSpPr>
        <p:spPr>
          <a:xfrm>
            <a:off x="306100" y="108025"/>
            <a:ext cx="3657600" cy="2125799"/>
          </a:xfrm>
          <a:prstGeom prst="rect">
            <a:avLst/>
          </a:prstGeom>
          <a:noFill/>
          <a:ln>
            <a:noFill/>
          </a:ln>
        </p:spPr>
        <p:txBody>
          <a:bodyPr lIns="91425" tIns="91425" rIns="91425" bIns="91425" anchor="t" anchorCtr="0">
            <a:noAutofit/>
          </a:bodyPr>
          <a:lstStyle/>
          <a:p>
            <a:pPr lvl="0" rtl="0">
              <a:spcBef>
                <a:spcPts val="0"/>
              </a:spcBef>
              <a:buNone/>
            </a:pPr>
            <a:r>
              <a:rPr lang="en" sz="2000">
                <a:latin typeface="Chewy"/>
                <a:ea typeface="Chewy"/>
                <a:cs typeface="Chewy"/>
                <a:sym typeface="Chewy"/>
              </a:rPr>
              <a:t>Definition:</a:t>
            </a:r>
          </a:p>
          <a:p>
            <a:pPr lvl="0" rtl="0">
              <a:spcBef>
                <a:spcPts val="0"/>
              </a:spcBef>
              <a:buNone/>
            </a:pPr>
            <a:endParaRPr sz="1500">
              <a:latin typeface="Times New Roman"/>
              <a:ea typeface="Times New Roman"/>
              <a:cs typeface="Times New Roman"/>
              <a:sym typeface="Times New Roman"/>
            </a:endParaRPr>
          </a:p>
          <a:p>
            <a:pPr lvl="0" rtl="0">
              <a:spcBef>
                <a:spcPts val="0"/>
              </a:spcBef>
              <a:buNone/>
            </a:pPr>
            <a:r>
              <a:rPr lang="en" sz="1500" b="1">
                <a:latin typeface="Times New Roman"/>
                <a:ea typeface="Times New Roman"/>
                <a:cs typeface="Times New Roman"/>
                <a:sym typeface="Times New Roman"/>
              </a:rPr>
              <a:t>having or showing exceptional knowledge, experience, or skill in a certain goal.</a:t>
            </a:r>
          </a:p>
          <a:p>
            <a:pPr lvl="0" rtl="0">
              <a:spcBef>
                <a:spcPts val="0"/>
              </a:spcBef>
              <a:buNone/>
            </a:pPr>
            <a:endParaRPr sz="1500" b="1">
              <a:latin typeface="Times New Roman"/>
              <a:ea typeface="Times New Roman"/>
              <a:cs typeface="Times New Roman"/>
              <a:sym typeface="Times New Roman"/>
            </a:endParaRPr>
          </a:p>
          <a:p>
            <a:pPr lvl="0" rtl="0">
              <a:spcBef>
                <a:spcPts val="0"/>
              </a:spcBef>
              <a:buNone/>
            </a:pPr>
            <a:r>
              <a:rPr lang="en" sz="1500" b="1">
                <a:latin typeface="Times New Roman"/>
                <a:ea typeface="Times New Roman"/>
                <a:cs typeface="Times New Roman"/>
                <a:sym typeface="Times New Roman"/>
              </a:rPr>
              <a:t>Synonym(s): experienced, professional, competent.</a:t>
            </a:r>
          </a:p>
          <a:p>
            <a:pPr lvl="0" rtl="0">
              <a:spcBef>
                <a:spcPts val="0"/>
              </a:spcBef>
              <a:buNone/>
            </a:pPr>
            <a:endParaRPr sz="1500" b="1">
              <a:latin typeface="Times New Roman"/>
              <a:ea typeface="Times New Roman"/>
              <a:cs typeface="Times New Roman"/>
              <a:sym typeface="Times New Roman"/>
            </a:endParaRPr>
          </a:p>
          <a:p>
            <a:pPr lvl="0" rtl="0">
              <a:spcBef>
                <a:spcPts val="0"/>
              </a:spcBef>
              <a:buNone/>
            </a:pPr>
            <a:r>
              <a:rPr lang="en" sz="1500" b="1">
                <a:latin typeface="Times New Roman"/>
                <a:ea typeface="Times New Roman"/>
                <a:cs typeface="Times New Roman"/>
                <a:sym typeface="Times New Roman"/>
              </a:rPr>
              <a:t>Antonym(s): incompetent, incapable, unskilled.</a:t>
            </a:r>
          </a:p>
        </p:txBody>
      </p:sp>
      <p:sp>
        <p:nvSpPr>
          <p:cNvPr id="133" name="Shape 133"/>
          <p:cNvSpPr txBox="1"/>
          <p:nvPr/>
        </p:nvSpPr>
        <p:spPr>
          <a:xfrm>
            <a:off x="4729900" y="0"/>
            <a:ext cx="4031399" cy="2125799"/>
          </a:xfrm>
          <a:prstGeom prst="rect">
            <a:avLst/>
          </a:prstGeom>
          <a:noFill/>
          <a:ln>
            <a:noFill/>
          </a:ln>
        </p:spPr>
        <p:txBody>
          <a:bodyPr lIns="91425" tIns="91425" rIns="91425" bIns="91425" anchor="t" anchorCtr="0">
            <a:noAutofit/>
          </a:bodyPr>
          <a:lstStyle/>
          <a:p>
            <a:pPr lvl="0" rtl="0">
              <a:spcBef>
                <a:spcPts val="0"/>
              </a:spcBef>
              <a:buNone/>
            </a:pPr>
            <a:r>
              <a:rPr lang="en" sz="1800">
                <a:latin typeface="Chewy"/>
                <a:ea typeface="Chewy"/>
                <a:cs typeface="Chewy"/>
                <a:sym typeface="Chewy"/>
              </a:rPr>
              <a:t>V</a:t>
            </a:r>
          </a:p>
          <a:p>
            <a:pPr lvl="0" rtl="0">
              <a:spcBef>
                <a:spcPts val="0"/>
              </a:spcBef>
              <a:buNone/>
            </a:pPr>
            <a:r>
              <a:rPr lang="en" sz="1800">
                <a:latin typeface="Chewy"/>
                <a:ea typeface="Chewy"/>
                <a:cs typeface="Chewy"/>
                <a:sym typeface="Chewy"/>
              </a:rPr>
              <a:t>I</a:t>
            </a:r>
          </a:p>
          <a:p>
            <a:pPr lvl="0" rtl="0">
              <a:spcBef>
                <a:spcPts val="0"/>
              </a:spcBef>
              <a:buNone/>
            </a:pPr>
            <a:r>
              <a:rPr lang="en" sz="1800">
                <a:latin typeface="Chewy"/>
                <a:ea typeface="Chewy"/>
                <a:cs typeface="Chewy"/>
                <a:sym typeface="Chewy"/>
              </a:rPr>
              <a:t>S</a:t>
            </a:r>
          </a:p>
          <a:p>
            <a:pPr lvl="0" rtl="0">
              <a:spcBef>
                <a:spcPts val="0"/>
              </a:spcBef>
              <a:buNone/>
            </a:pPr>
            <a:r>
              <a:rPr lang="en" sz="1800">
                <a:latin typeface="Chewy"/>
                <a:ea typeface="Chewy"/>
                <a:cs typeface="Chewy"/>
                <a:sym typeface="Chewy"/>
              </a:rPr>
              <a:t>U</a:t>
            </a:r>
          </a:p>
          <a:p>
            <a:pPr lvl="0" rtl="0">
              <a:spcBef>
                <a:spcPts val="0"/>
              </a:spcBef>
              <a:buNone/>
            </a:pPr>
            <a:r>
              <a:rPr lang="en" sz="1800">
                <a:latin typeface="Chewy"/>
                <a:ea typeface="Chewy"/>
                <a:cs typeface="Chewy"/>
                <a:sym typeface="Chewy"/>
              </a:rPr>
              <a:t>A</a:t>
            </a:r>
          </a:p>
          <a:p>
            <a:pPr lvl="0" rtl="0">
              <a:spcBef>
                <a:spcPts val="0"/>
              </a:spcBef>
              <a:buNone/>
            </a:pPr>
            <a:r>
              <a:rPr lang="en" sz="1800">
                <a:latin typeface="Chewy"/>
                <a:ea typeface="Chewy"/>
                <a:cs typeface="Chewy"/>
                <a:sym typeface="Chewy"/>
              </a:rPr>
              <a:t>L</a:t>
            </a:r>
          </a:p>
          <a:p>
            <a:pPr lvl="0" rtl="0">
              <a:spcBef>
                <a:spcPts val="0"/>
              </a:spcBef>
              <a:buNone/>
            </a:pPr>
            <a:r>
              <a:rPr lang="en" sz="1800">
                <a:latin typeface="Chewy"/>
                <a:ea typeface="Chewy"/>
                <a:cs typeface="Chewy"/>
                <a:sym typeface="Chewy"/>
              </a:rPr>
              <a:t>:</a:t>
            </a:r>
          </a:p>
          <a:p>
            <a:pPr lvl="0" rtl="0">
              <a:spcBef>
                <a:spcPts val="0"/>
              </a:spcBef>
              <a:buNone/>
            </a:pPr>
            <a:endParaRPr/>
          </a:p>
          <a:p>
            <a:pPr marL="914400" lvl="0" indent="0" rtl="0">
              <a:spcBef>
                <a:spcPts val="0"/>
              </a:spcBef>
              <a:buNone/>
            </a:pPr>
            <a:r>
              <a:rPr lang="en" sz="1500" b="1">
                <a:solidFill>
                  <a:schemeClr val="dk1"/>
                </a:solidFill>
              </a:rPr>
              <a:t>http://tinyurl.com/nrcsatg</a:t>
            </a:r>
            <a:r>
              <a:rPr lang="en"/>
              <a:t/>
            </a:r>
            <a:br>
              <a:rPr lang="en"/>
            </a:br>
            <a:endParaRPr lang="en"/>
          </a:p>
        </p:txBody>
      </p:sp>
      <p:sp>
        <p:nvSpPr>
          <p:cNvPr id="134" name="Shape 134"/>
          <p:cNvSpPr txBox="1"/>
          <p:nvPr/>
        </p:nvSpPr>
        <p:spPr>
          <a:xfrm>
            <a:off x="306100" y="2879925"/>
            <a:ext cx="3657600" cy="1860599"/>
          </a:xfrm>
          <a:prstGeom prst="rect">
            <a:avLst/>
          </a:prstGeom>
          <a:noFill/>
          <a:ln>
            <a:noFill/>
          </a:ln>
        </p:spPr>
        <p:txBody>
          <a:bodyPr lIns="91425" tIns="91425" rIns="91425" bIns="91425" anchor="t" anchorCtr="0">
            <a:noAutofit/>
          </a:bodyPr>
          <a:lstStyle/>
          <a:p>
            <a:pPr lvl="0" rtl="0">
              <a:spcBef>
                <a:spcPts val="0"/>
              </a:spcBef>
              <a:buNone/>
            </a:pPr>
            <a:r>
              <a:rPr lang="en" sz="1700">
                <a:latin typeface="Chewy"/>
                <a:ea typeface="Chewy"/>
                <a:cs typeface="Chewy"/>
                <a:sym typeface="Chewy"/>
              </a:rPr>
              <a:t>How is this word used in an academic setting?</a:t>
            </a:r>
            <a:r>
              <a:rPr lang="en" sz="1700">
                <a:latin typeface="Times New Roman"/>
                <a:ea typeface="Times New Roman"/>
                <a:cs typeface="Times New Roman"/>
                <a:sym typeface="Times New Roman"/>
              </a:rPr>
              <a:t> </a:t>
            </a:r>
          </a:p>
          <a:p>
            <a:pPr lvl="0" rtl="0">
              <a:spcBef>
                <a:spcPts val="0"/>
              </a:spcBef>
              <a:buNone/>
            </a:pPr>
            <a:r>
              <a:rPr lang="en" sz="1700" b="1">
                <a:latin typeface="Times New Roman"/>
                <a:ea typeface="Times New Roman"/>
                <a:cs typeface="Times New Roman"/>
                <a:sym typeface="Times New Roman"/>
              </a:rPr>
              <a:t>Academically, someone who is proficient at a subject, for example,  means they have mastered the subject. “I have become a proficient in History and English.”</a:t>
            </a:r>
          </a:p>
        </p:txBody>
      </p:sp>
      <p:sp>
        <p:nvSpPr>
          <p:cNvPr id="135" name="Shape 135"/>
          <p:cNvSpPr txBox="1"/>
          <p:nvPr/>
        </p:nvSpPr>
        <p:spPr>
          <a:xfrm>
            <a:off x="5009600" y="2879925"/>
            <a:ext cx="3657600" cy="1860599"/>
          </a:xfrm>
          <a:prstGeom prst="rect">
            <a:avLst/>
          </a:prstGeom>
          <a:noFill/>
          <a:ln>
            <a:noFill/>
          </a:ln>
        </p:spPr>
        <p:txBody>
          <a:bodyPr lIns="91425" tIns="91425" rIns="91425" bIns="91425" anchor="t" anchorCtr="0">
            <a:noAutofit/>
          </a:bodyPr>
          <a:lstStyle/>
          <a:p>
            <a:pPr lvl="0" rtl="0">
              <a:spcBef>
                <a:spcPts val="0"/>
              </a:spcBef>
              <a:buNone/>
            </a:pPr>
            <a:r>
              <a:rPr lang="en" sz="1700">
                <a:latin typeface="Chewy"/>
                <a:ea typeface="Chewy"/>
                <a:cs typeface="Chewy"/>
                <a:sym typeface="Chewy"/>
              </a:rPr>
              <a:t> How/When would you use this word outside of school?</a:t>
            </a:r>
            <a:r>
              <a:rPr lang="en" sz="1700">
                <a:latin typeface="Times New Roman"/>
                <a:ea typeface="Times New Roman"/>
                <a:cs typeface="Times New Roman"/>
                <a:sym typeface="Times New Roman"/>
              </a:rPr>
              <a:t> </a:t>
            </a:r>
          </a:p>
          <a:p>
            <a:pPr lvl="0" rtl="0">
              <a:spcBef>
                <a:spcPts val="0"/>
              </a:spcBef>
              <a:buNone/>
            </a:pPr>
            <a:r>
              <a:rPr lang="en" sz="1700" b="1">
                <a:latin typeface="Times New Roman"/>
                <a:ea typeface="Times New Roman"/>
                <a:cs typeface="Times New Roman"/>
                <a:sym typeface="Times New Roman"/>
              </a:rPr>
              <a:t>Outside of school, someone who is proficient at sports or gaming, for example, are an expert at sports or gaming. “I am proficient at basketball.”</a:t>
            </a:r>
            <a:r>
              <a:rPr lang="en" sz="1700"/>
              <a:t> </a:t>
            </a:r>
          </a:p>
        </p:txBody>
      </p:sp>
      <p:sp>
        <p:nvSpPr>
          <p:cNvPr id="136" name="Shape 136"/>
          <p:cNvSpPr txBox="1"/>
          <p:nvPr/>
        </p:nvSpPr>
        <p:spPr>
          <a:xfrm>
            <a:off x="1569400" y="4834200"/>
            <a:ext cx="2394299" cy="309300"/>
          </a:xfrm>
          <a:prstGeom prst="rect">
            <a:avLst/>
          </a:prstGeom>
          <a:noFill/>
          <a:ln>
            <a:noFill/>
          </a:ln>
        </p:spPr>
        <p:txBody>
          <a:bodyPr lIns="91425" tIns="91425" rIns="91425" bIns="91425" anchor="t" anchorCtr="0">
            <a:noAutofit/>
          </a:bodyPr>
          <a:lstStyle/>
          <a:p>
            <a:pPr lvl="0" rtl="0">
              <a:spcBef>
                <a:spcPts val="0"/>
              </a:spcBef>
              <a:buNone/>
            </a:pPr>
            <a:r>
              <a:rPr lang="en" b="1" i="1">
                <a:solidFill>
                  <a:srgbClr val="0000FF"/>
                </a:solidFill>
                <a:latin typeface="Cambria"/>
                <a:ea typeface="Cambria"/>
                <a:cs typeface="Cambria"/>
                <a:sym typeface="Cambria"/>
              </a:rPr>
              <a:t>Katiyana Porter</a:t>
            </a:r>
          </a:p>
        </p:txBody>
      </p:sp>
      <p:pic>
        <p:nvPicPr>
          <p:cNvPr id="137" name="Shape 137"/>
          <p:cNvPicPr preferRelativeResize="0"/>
          <p:nvPr/>
        </p:nvPicPr>
        <p:blipFill>
          <a:blip r:embed="rId3">
            <a:alphaModFix/>
          </a:blip>
          <a:stretch>
            <a:fillRect/>
          </a:stretch>
        </p:blipFill>
        <p:spPr>
          <a:xfrm rot="498611">
            <a:off x="5643676" y="332976"/>
            <a:ext cx="3212845" cy="1376948"/>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Shape 142"/>
          <p:cNvSpPr/>
          <p:nvPr/>
        </p:nvSpPr>
        <p:spPr>
          <a:xfrm>
            <a:off x="3400500" y="2192125"/>
            <a:ext cx="2085300" cy="780599"/>
          </a:xfrm>
          <a:prstGeom prst="roundRect">
            <a:avLst>
              <a:gd name="adj" fmla="val 16667"/>
            </a:avLst>
          </a:prstGeom>
          <a:solidFill>
            <a:srgbClr val="000000"/>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700">
                <a:solidFill>
                  <a:srgbClr val="6D9EEB"/>
                </a:solidFill>
                <a:latin typeface="Playball"/>
                <a:ea typeface="Playball"/>
                <a:cs typeface="Playball"/>
                <a:sym typeface="Playball"/>
              </a:rPr>
              <a:t>Publish</a:t>
            </a:r>
          </a:p>
          <a:p>
            <a:pPr lvl="0" algn="ctr" rtl="0">
              <a:spcBef>
                <a:spcPts val="0"/>
              </a:spcBef>
              <a:buNone/>
            </a:pPr>
            <a:r>
              <a:rPr lang="en">
                <a:solidFill>
                  <a:srgbClr val="6D9EEB"/>
                </a:solidFill>
              </a:rPr>
              <a:t>Verb</a:t>
            </a:r>
          </a:p>
        </p:txBody>
      </p:sp>
      <p:cxnSp>
        <p:nvCxnSpPr>
          <p:cNvPr id="143" name="Shape 143"/>
          <p:cNvCxnSpPr>
            <a:endCxn id="142" idx="0"/>
          </p:cNvCxnSpPr>
          <p:nvPr/>
        </p:nvCxnSpPr>
        <p:spPr>
          <a:xfrm>
            <a:off x="4437750" y="149724"/>
            <a:ext cx="5400" cy="2042400"/>
          </a:xfrm>
          <a:prstGeom prst="straightConnector1">
            <a:avLst/>
          </a:prstGeom>
          <a:noFill/>
          <a:ln w="19050" cap="flat" cmpd="sng">
            <a:solidFill>
              <a:schemeClr val="dk2"/>
            </a:solidFill>
            <a:prstDash val="solid"/>
            <a:round/>
            <a:headEnd type="none" w="lg" len="lg"/>
            <a:tailEnd type="none" w="lg" len="lg"/>
          </a:ln>
        </p:spPr>
      </p:cxnSp>
      <p:cxnSp>
        <p:nvCxnSpPr>
          <p:cNvPr id="144" name="Shape 144"/>
          <p:cNvCxnSpPr>
            <a:stCxn id="142" idx="2"/>
          </p:cNvCxnSpPr>
          <p:nvPr/>
        </p:nvCxnSpPr>
        <p:spPr>
          <a:xfrm flipH="1">
            <a:off x="4441950" y="2972724"/>
            <a:ext cx="1200" cy="2023500"/>
          </a:xfrm>
          <a:prstGeom prst="straightConnector1">
            <a:avLst/>
          </a:prstGeom>
          <a:noFill/>
          <a:ln w="19050" cap="flat" cmpd="sng">
            <a:solidFill>
              <a:schemeClr val="dk2"/>
            </a:solidFill>
            <a:prstDash val="solid"/>
            <a:round/>
            <a:headEnd type="none" w="lg" len="lg"/>
            <a:tailEnd type="none" w="lg" len="lg"/>
          </a:ln>
        </p:spPr>
      </p:cxnSp>
      <p:cxnSp>
        <p:nvCxnSpPr>
          <p:cNvPr id="145" name="Shape 145"/>
          <p:cNvCxnSpPr/>
          <p:nvPr/>
        </p:nvCxnSpPr>
        <p:spPr>
          <a:xfrm>
            <a:off x="5485800" y="2582425"/>
            <a:ext cx="3528600" cy="5399"/>
          </a:xfrm>
          <a:prstGeom prst="straightConnector1">
            <a:avLst/>
          </a:prstGeom>
          <a:noFill/>
          <a:ln w="19050" cap="flat" cmpd="sng">
            <a:solidFill>
              <a:schemeClr val="dk2"/>
            </a:solidFill>
            <a:prstDash val="solid"/>
            <a:round/>
            <a:headEnd type="none" w="lg" len="lg"/>
            <a:tailEnd type="none" w="lg" len="lg"/>
          </a:ln>
        </p:spPr>
      </p:cxnSp>
      <p:cxnSp>
        <p:nvCxnSpPr>
          <p:cNvPr id="146" name="Shape 146"/>
          <p:cNvCxnSpPr/>
          <p:nvPr/>
        </p:nvCxnSpPr>
        <p:spPr>
          <a:xfrm rot="10800000" flipH="1">
            <a:off x="0" y="2577025"/>
            <a:ext cx="3389699" cy="5399"/>
          </a:xfrm>
          <a:prstGeom prst="straightConnector1">
            <a:avLst/>
          </a:prstGeom>
          <a:noFill/>
          <a:ln w="19050" cap="flat" cmpd="sng">
            <a:solidFill>
              <a:schemeClr val="dk2"/>
            </a:solidFill>
            <a:prstDash val="solid"/>
            <a:round/>
            <a:headEnd type="none" w="lg" len="lg"/>
            <a:tailEnd type="none" w="lg" len="lg"/>
          </a:ln>
        </p:spPr>
      </p:cxnSp>
      <p:sp>
        <p:nvSpPr>
          <p:cNvPr id="147" name="Shape 147"/>
          <p:cNvSpPr txBox="1"/>
          <p:nvPr/>
        </p:nvSpPr>
        <p:spPr>
          <a:xfrm>
            <a:off x="129025" y="159175"/>
            <a:ext cx="4093799" cy="2023499"/>
          </a:xfrm>
          <a:prstGeom prst="rect">
            <a:avLst/>
          </a:prstGeom>
          <a:noFill/>
          <a:ln>
            <a:noFill/>
          </a:ln>
        </p:spPr>
        <p:txBody>
          <a:bodyPr lIns="91425" tIns="91425" rIns="91425" bIns="91425" anchor="t" anchorCtr="0">
            <a:noAutofit/>
          </a:bodyPr>
          <a:lstStyle/>
          <a:p>
            <a:pPr lvl="0" rtl="0">
              <a:spcBef>
                <a:spcPts val="0"/>
              </a:spcBef>
              <a:buNone/>
            </a:pPr>
            <a:r>
              <a:rPr lang="en" dirty="0">
                <a:solidFill>
                  <a:schemeClr val="bg1"/>
                </a:solidFill>
              </a:rPr>
              <a:t>Definition:</a:t>
            </a:r>
          </a:p>
          <a:p>
            <a:pPr lvl="0" rtl="0">
              <a:spcBef>
                <a:spcPts val="0"/>
              </a:spcBef>
              <a:buNone/>
            </a:pPr>
            <a:endParaRPr dirty="0">
              <a:solidFill>
                <a:schemeClr val="bg1"/>
              </a:solidFill>
            </a:endParaRPr>
          </a:p>
          <a:p>
            <a:pPr lvl="0" rtl="0">
              <a:spcBef>
                <a:spcPts val="0"/>
              </a:spcBef>
              <a:buNone/>
            </a:pPr>
            <a:r>
              <a:rPr lang="en" dirty="0">
                <a:solidFill>
                  <a:schemeClr val="bg1"/>
                </a:solidFill>
              </a:rPr>
              <a:t>When someone prepares and issues something of theirs for the public to view or buy</a:t>
            </a:r>
          </a:p>
          <a:p>
            <a:pPr lvl="0" rtl="0">
              <a:spcBef>
                <a:spcPts val="0"/>
              </a:spcBef>
              <a:buNone/>
            </a:pPr>
            <a:endParaRPr dirty="0">
              <a:solidFill>
                <a:schemeClr val="bg1"/>
              </a:solidFill>
            </a:endParaRPr>
          </a:p>
          <a:p>
            <a:pPr lvl="0" rtl="0">
              <a:spcBef>
                <a:spcPts val="0"/>
              </a:spcBef>
              <a:buNone/>
            </a:pPr>
            <a:endParaRPr dirty="0">
              <a:solidFill>
                <a:schemeClr val="bg1"/>
              </a:solidFill>
            </a:endParaRPr>
          </a:p>
          <a:p>
            <a:pPr lvl="0" rtl="0">
              <a:spcBef>
                <a:spcPts val="0"/>
              </a:spcBef>
              <a:buNone/>
            </a:pPr>
            <a:r>
              <a:rPr lang="en" dirty="0">
                <a:solidFill>
                  <a:schemeClr val="bg1"/>
                </a:solidFill>
              </a:rPr>
              <a:t>Synonym(s): release, produce, publicize, distribute, post, broadcast, reveal, promulgate</a:t>
            </a:r>
          </a:p>
          <a:p>
            <a:pPr lvl="0" rtl="0">
              <a:spcBef>
                <a:spcPts val="0"/>
              </a:spcBef>
              <a:buNone/>
            </a:pPr>
            <a:endParaRPr dirty="0">
              <a:solidFill>
                <a:schemeClr val="bg1"/>
              </a:solidFill>
            </a:endParaRPr>
          </a:p>
          <a:p>
            <a:pPr lvl="0" rtl="0">
              <a:spcBef>
                <a:spcPts val="0"/>
              </a:spcBef>
              <a:buNone/>
            </a:pPr>
            <a:r>
              <a:rPr lang="en" dirty="0">
                <a:solidFill>
                  <a:schemeClr val="bg1"/>
                </a:solidFill>
              </a:rPr>
              <a:t>Antonym(s):conceal, hide, withhold</a:t>
            </a:r>
          </a:p>
        </p:txBody>
      </p:sp>
      <p:sp>
        <p:nvSpPr>
          <p:cNvPr id="148" name="Shape 148"/>
          <p:cNvSpPr txBox="1"/>
          <p:nvPr/>
        </p:nvSpPr>
        <p:spPr>
          <a:xfrm>
            <a:off x="4822700" y="267325"/>
            <a:ext cx="4031399" cy="1753799"/>
          </a:xfrm>
          <a:prstGeom prst="rect">
            <a:avLst/>
          </a:prstGeom>
          <a:noFill/>
          <a:ln>
            <a:noFill/>
          </a:ln>
        </p:spPr>
        <p:txBody>
          <a:bodyPr lIns="91425" tIns="91425" rIns="91425" bIns="91425" anchor="t" anchorCtr="0">
            <a:noAutofit/>
          </a:bodyPr>
          <a:lstStyle/>
          <a:p>
            <a:pPr lvl="0" rtl="0">
              <a:spcBef>
                <a:spcPts val="0"/>
              </a:spcBef>
              <a:buNone/>
            </a:pPr>
            <a:r>
              <a:rPr lang="en"/>
              <a:t/>
            </a:r>
            <a:br>
              <a:rPr lang="en"/>
            </a:br>
            <a:endParaRPr lang="en"/>
          </a:p>
        </p:txBody>
      </p:sp>
      <p:sp>
        <p:nvSpPr>
          <p:cNvPr id="149" name="Shape 149"/>
          <p:cNvSpPr txBox="1"/>
          <p:nvPr/>
        </p:nvSpPr>
        <p:spPr>
          <a:xfrm>
            <a:off x="212325" y="2716925"/>
            <a:ext cx="3657600" cy="1860599"/>
          </a:xfrm>
          <a:prstGeom prst="rect">
            <a:avLst/>
          </a:prstGeom>
          <a:noFill/>
          <a:ln>
            <a:noFill/>
          </a:ln>
        </p:spPr>
        <p:txBody>
          <a:bodyPr lIns="91425" tIns="91425" rIns="91425" bIns="91425" anchor="t" anchorCtr="0">
            <a:noAutofit/>
          </a:bodyPr>
          <a:lstStyle/>
          <a:p>
            <a:pPr lvl="0" rtl="0">
              <a:spcBef>
                <a:spcPts val="0"/>
              </a:spcBef>
              <a:buNone/>
            </a:pPr>
            <a:r>
              <a:rPr lang="en" dirty="0">
                <a:solidFill>
                  <a:schemeClr val="bg1"/>
                </a:solidFill>
              </a:rPr>
              <a:t>How is this word used in an academic setting?</a:t>
            </a:r>
          </a:p>
          <a:p>
            <a:pPr lvl="0" rtl="0">
              <a:spcBef>
                <a:spcPts val="0"/>
              </a:spcBef>
              <a:buNone/>
            </a:pPr>
            <a:endParaRPr dirty="0">
              <a:solidFill>
                <a:schemeClr val="bg1"/>
              </a:solidFill>
            </a:endParaRPr>
          </a:p>
          <a:p>
            <a:pPr lvl="0" rtl="0">
              <a:spcBef>
                <a:spcPts val="0"/>
              </a:spcBef>
              <a:buNone/>
            </a:pPr>
            <a:r>
              <a:rPr lang="en" dirty="0">
                <a:solidFill>
                  <a:schemeClr val="bg1"/>
                </a:solidFill>
              </a:rPr>
              <a:t>Academically, you could publish something to your class if you want the class to read a story you made.</a:t>
            </a:r>
          </a:p>
        </p:txBody>
      </p:sp>
      <p:sp>
        <p:nvSpPr>
          <p:cNvPr id="150" name="Shape 150"/>
          <p:cNvSpPr txBox="1"/>
          <p:nvPr/>
        </p:nvSpPr>
        <p:spPr>
          <a:xfrm>
            <a:off x="4822700" y="3030425"/>
            <a:ext cx="3657600" cy="1860599"/>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rPr>
              <a:t> </a:t>
            </a:r>
            <a:r>
              <a:rPr lang="en" dirty="0">
                <a:solidFill>
                  <a:schemeClr val="bg1"/>
                </a:solidFill>
              </a:rPr>
              <a:t>How/When would you use this word outside of school?</a:t>
            </a:r>
          </a:p>
          <a:p>
            <a:pPr lvl="0" rtl="0">
              <a:spcBef>
                <a:spcPts val="0"/>
              </a:spcBef>
              <a:buNone/>
            </a:pPr>
            <a:endParaRPr dirty="0">
              <a:solidFill>
                <a:schemeClr val="bg1"/>
              </a:solidFill>
            </a:endParaRPr>
          </a:p>
          <a:p>
            <a:pPr lvl="0" rtl="0">
              <a:spcBef>
                <a:spcPts val="0"/>
              </a:spcBef>
              <a:buNone/>
            </a:pPr>
            <a:r>
              <a:rPr lang="en" dirty="0">
                <a:solidFill>
                  <a:schemeClr val="bg1"/>
                </a:solidFill>
              </a:rPr>
              <a:t>You may publish a story about how you visited a foreign country over the summer and how it was like on social media.</a:t>
            </a:r>
          </a:p>
          <a:p>
            <a:pPr lvl="0" rtl="0">
              <a:spcBef>
                <a:spcPts val="0"/>
              </a:spcBef>
              <a:buNone/>
            </a:pPr>
            <a:endParaRPr dirty="0">
              <a:solidFill>
                <a:srgbClr val="6D9EEB"/>
              </a:solidFill>
            </a:endParaRPr>
          </a:p>
        </p:txBody>
      </p:sp>
      <p:sp>
        <p:nvSpPr>
          <p:cNvPr id="151" name="Shape 151"/>
          <p:cNvSpPr txBox="1"/>
          <p:nvPr/>
        </p:nvSpPr>
        <p:spPr>
          <a:xfrm>
            <a:off x="1569400" y="4834200"/>
            <a:ext cx="2394299" cy="3093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0000"/>
                </a:solidFill>
              </a:rPr>
              <a:t>Michel Donovan</a:t>
            </a:r>
          </a:p>
        </p:txBody>
      </p:sp>
      <p:pic>
        <p:nvPicPr>
          <p:cNvPr id="152" name="Shape 152"/>
          <p:cNvPicPr preferRelativeResize="0"/>
          <p:nvPr/>
        </p:nvPicPr>
        <p:blipFill>
          <a:blip r:embed="rId4">
            <a:alphaModFix/>
          </a:blip>
          <a:stretch>
            <a:fillRect/>
          </a:stretch>
        </p:blipFill>
        <p:spPr>
          <a:xfrm>
            <a:off x="5198500" y="213925"/>
            <a:ext cx="3279800" cy="1860600"/>
          </a:xfrm>
          <a:prstGeom prst="rect">
            <a:avLst/>
          </a:prstGeom>
          <a:noFill/>
          <a:ln>
            <a:noFill/>
          </a:ln>
        </p:spPr>
      </p:pic>
      <p:sp>
        <p:nvSpPr>
          <p:cNvPr id="153" name="Shape 153"/>
          <p:cNvSpPr txBox="1"/>
          <p:nvPr/>
        </p:nvSpPr>
        <p:spPr>
          <a:xfrm>
            <a:off x="5639975" y="2244075"/>
            <a:ext cx="3028500" cy="309300"/>
          </a:xfrm>
          <a:prstGeom prst="rect">
            <a:avLst/>
          </a:prstGeom>
          <a:solidFill>
            <a:srgbClr val="000000"/>
          </a:solidFill>
          <a:ln>
            <a:noFill/>
          </a:ln>
        </p:spPr>
        <p:txBody>
          <a:bodyPr lIns="91425" tIns="91425" rIns="91425" bIns="91425" anchor="t" anchorCtr="0">
            <a:noAutofit/>
          </a:bodyPr>
          <a:lstStyle/>
          <a:p>
            <a:pPr lvl="0" rtl="0">
              <a:spcBef>
                <a:spcPts val="0"/>
              </a:spcBef>
              <a:buNone/>
            </a:pPr>
            <a:r>
              <a:rPr lang="en" sz="950" b="1">
                <a:solidFill>
                  <a:srgbClr val="0000FF"/>
                </a:solidFill>
                <a:latin typeface="Verdana"/>
                <a:ea typeface="Verdana"/>
                <a:cs typeface="Verdana"/>
                <a:sym typeface="Verdana"/>
              </a:rPr>
              <a:t>http://tinyurl.com/pc6sw9y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BDFF">
            <a:alpha val="60770"/>
          </a:srgbClr>
        </a:solidFill>
        <a:effectLst/>
      </p:bgPr>
    </p:bg>
    <p:spTree>
      <p:nvGrpSpPr>
        <p:cNvPr id="1" name="Shape 157"/>
        <p:cNvGrpSpPr/>
        <p:nvPr/>
      </p:nvGrpSpPr>
      <p:grpSpPr>
        <a:xfrm>
          <a:off x="0" y="0"/>
          <a:ext cx="0" cy="0"/>
          <a:chOff x="0" y="0"/>
          <a:chExt cx="0" cy="0"/>
        </a:xfrm>
      </p:grpSpPr>
      <p:sp>
        <p:nvSpPr>
          <p:cNvPr id="158" name="Shape 158"/>
          <p:cNvSpPr/>
          <p:nvPr/>
        </p:nvSpPr>
        <p:spPr>
          <a:xfrm>
            <a:off x="3400500" y="2167487"/>
            <a:ext cx="2085300" cy="780599"/>
          </a:xfrm>
          <a:prstGeom prst="roundRect">
            <a:avLst>
              <a:gd name="adj" fmla="val 16667"/>
            </a:avLst>
          </a:prstGeom>
          <a:solidFill>
            <a:schemeClr val="lt1"/>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latin typeface="Unkempt"/>
                <a:ea typeface="Unkempt"/>
                <a:cs typeface="Unkempt"/>
                <a:sym typeface="Unkempt"/>
              </a:rPr>
              <a:t>Cite</a:t>
            </a:r>
          </a:p>
          <a:p>
            <a:pPr lvl="0" algn="ctr" rtl="0">
              <a:spcBef>
                <a:spcPts val="0"/>
              </a:spcBef>
              <a:buNone/>
            </a:pPr>
            <a:r>
              <a:rPr lang="en" sz="2400">
                <a:latin typeface="Unkempt"/>
                <a:ea typeface="Unkempt"/>
                <a:cs typeface="Unkempt"/>
                <a:sym typeface="Unkempt"/>
              </a:rPr>
              <a:t>(verb)</a:t>
            </a:r>
          </a:p>
        </p:txBody>
      </p:sp>
      <p:cxnSp>
        <p:nvCxnSpPr>
          <p:cNvPr id="159" name="Shape 159"/>
          <p:cNvCxnSpPr>
            <a:endCxn id="158" idx="0"/>
          </p:cNvCxnSpPr>
          <p:nvPr/>
        </p:nvCxnSpPr>
        <p:spPr>
          <a:xfrm>
            <a:off x="4437750" y="125087"/>
            <a:ext cx="5400" cy="2042400"/>
          </a:xfrm>
          <a:prstGeom prst="straightConnector1">
            <a:avLst/>
          </a:prstGeom>
          <a:noFill/>
          <a:ln w="19050" cap="flat" cmpd="sng">
            <a:solidFill>
              <a:schemeClr val="dk2"/>
            </a:solidFill>
            <a:prstDash val="solid"/>
            <a:round/>
            <a:headEnd type="none" w="lg" len="lg"/>
            <a:tailEnd type="none" w="lg" len="lg"/>
          </a:ln>
        </p:spPr>
      </p:cxnSp>
      <p:cxnSp>
        <p:nvCxnSpPr>
          <p:cNvPr id="160" name="Shape 160"/>
          <p:cNvCxnSpPr>
            <a:stCxn id="158" idx="2"/>
          </p:cNvCxnSpPr>
          <p:nvPr/>
        </p:nvCxnSpPr>
        <p:spPr>
          <a:xfrm flipH="1">
            <a:off x="4441950" y="2948087"/>
            <a:ext cx="1200" cy="2023500"/>
          </a:xfrm>
          <a:prstGeom prst="straightConnector1">
            <a:avLst/>
          </a:prstGeom>
          <a:noFill/>
          <a:ln w="19050" cap="flat" cmpd="sng">
            <a:solidFill>
              <a:schemeClr val="dk2"/>
            </a:solidFill>
            <a:prstDash val="solid"/>
            <a:round/>
            <a:headEnd type="none" w="lg" len="lg"/>
            <a:tailEnd type="none" w="lg" len="lg"/>
          </a:ln>
        </p:spPr>
      </p:cxnSp>
      <p:cxnSp>
        <p:nvCxnSpPr>
          <p:cNvPr id="161" name="Shape 161"/>
          <p:cNvCxnSpPr/>
          <p:nvPr/>
        </p:nvCxnSpPr>
        <p:spPr>
          <a:xfrm>
            <a:off x="5485800" y="2582425"/>
            <a:ext cx="3528600" cy="5399"/>
          </a:xfrm>
          <a:prstGeom prst="straightConnector1">
            <a:avLst/>
          </a:prstGeom>
          <a:noFill/>
          <a:ln w="19050" cap="flat" cmpd="sng">
            <a:solidFill>
              <a:schemeClr val="dk2"/>
            </a:solidFill>
            <a:prstDash val="solid"/>
            <a:round/>
            <a:headEnd type="none" w="lg" len="lg"/>
            <a:tailEnd type="none" w="lg" len="lg"/>
          </a:ln>
        </p:spPr>
      </p:cxnSp>
      <p:cxnSp>
        <p:nvCxnSpPr>
          <p:cNvPr id="162" name="Shape 162"/>
          <p:cNvCxnSpPr/>
          <p:nvPr/>
        </p:nvCxnSpPr>
        <p:spPr>
          <a:xfrm rot="10800000" flipH="1">
            <a:off x="0" y="2577025"/>
            <a:ext cx="3389699" cy="5399"/>
          </a:xfrm>
          <a:prstGeom prst="straightConnector1">
            <a:avLst/>
          </a:prstGeom>
          <a:noFill/>
          <a:ln w="19050" cap="flat" cmpd="sng">
            <a:solidFill>
              <a:schemeClr val="dk2"/>
            </a:solidFill>
            <a:prstDash val="solid"/>
            <a:round/>
            <a:headEnd type="none" w="lg" len="lg"/>
            <a:tailEnd type="none" w="lg" len="lg"/>
          </a:ln>
        </p:spPr>
      </p:cxnSp>
      <p:sp>
        <p:nvSpPr>
          <p:cNvPr id="163" name="Shape 163"/>
          <p:cNvSpPr txBox="1"/>
          <p:nvPr/>
        </p:nvSpPr>
        <p:spPr>
          <a:xfrm>
            <a:off x="250450" y="-82025"/>
            <a:ext cx="3902999" cy="1860599"/>
          </a:xfrm>
          <a:prstGeom prst="rect">
            <a:avLst/>
          </a:prstGeom>
          <a:noFill/>
          <a:ln>
            <a:noFill/>
          </a:ln>
        </p:spPr>
        <p:txBody>
          <a:bodyPr lIns="91425" tIns="91425" rIns="91425" bIns="91425" anchor="t" anchorCtr="0">
            <a:noAutofit/>
          </a:bodyPr>
          <a:lstStyle/>
          <a:p>
            <a:pPr lvl="0" rtl="0">
              <a:spcBef>
                <a:spcPts val="0"/>
              </a:spcBef>
              <a:buNone/>
            </a:pPr>
            <a:r>
              <a:rPr lang="en" sz="1600" b="1">
                <a:latin typeface="Unkempt"/>
                <a:ea typeface="Unkempt"/>
                <a:cs typeface="Unkempt"/>
                <a:sym typeface="Unkempt"/>
              </a:rPr>
              <a:t>Definition: </a:t>
            </a:r>
          </a:p>
          <a:p>
            <a:pPr lvl="0" rtl="0">
              <a:spcBef>
                <a:spcPts val="0"/>
              </a:spcBef>
              <a:buNone/>
            </a:pPr>
            <a:endParaRPr sz="1600" b="1">
              <a:latin typeface="Unkempt"/>
              <a:ea typeface="Unkempt"/>
              <a:cs typeface="Unkempt"/>
              <a:sym typeface="Unkempt"/>
            </a:endParaRPr>
          </a:p>
          <a:p>
            <a:pPr marL="457200" lvl="0" indent="-330200" rtl="0">
              <a:spcBef>
                <a:spcPts val="0"/>
              </a:spcBef>
              <a:buSzPct val="100000"/>
              <a:buFont typeface="Unkempt"/>
              <a:buAutoNum type="arabicPeriod"/>
            </a:pPr>
            <a:r>
              <a:rPr lang="en" sz="1600" b="1">
                <a:latin typeface="Unkempt"/>
                <a:ea typeface="Unkempt"/>
                <a:cs typeface="Unkempt"/>
                <a:sym typeface="Unkempt"/>
              </a:rPr>
              <a:t>to quote (a passage, book, author, etc.)</a:t>
            </a:r>
          </a:p>
          <a:p>
            <a:pPr marL="457200" lvl="0" indent="-330200" rtl="0">
              <a:spcBef>
                <a:spcPts val="0"/>
              </a:spcBef>
              <a:buSzPct val="100000"/>
              <a:buFont typeface="Unkempt"/>
              <a:buAutoNum type="arabicPeriod"/>
            </a:pPr>
            <a:r>
              <a:rPr lang="en" sz="1600" b="1">
                <a:latin typeface="Unkempt"/>
                <a:ea typeface="Unkempt"/>
                <a:cs typeface="Unkempt"/>
                <a:sym typeface="Unkempt"/>
              </a:rPr>
              <a:t>to mention in support or proof; refer to as an example </a:t>
            </a:r>
          </a:p>
          <a:p>
            <a:pPr lvl="0" rtl="0">
              <a:spcBef>
                <a:spcPts val="0"/>
              </a:spcBef>
              <a:buNone/>
            </a:pPr>
            <a:endParaRPr sz="1600" b="1">
              <a:latin typeface="Unkempt"/>
              <a:ea typeface="Unkempt"/>
              <a:cs typeface="Unkempt"/>
              <a:sym typeface="Unkempt"/>
            </a:endParaRPr>
          </a:p>
          <a:p>
            <a:pPr lvl="0" rtl="0">
              <a:spcBef>
                <a:spcPts val="0"/>
              </a:spcBef>
              <a:buNone/>
            </a:pPr>
            <a:r>
              <a:rPr lang="en" sz="1600" b="1">
                <a:latin typeface="Unkempt"/>
                <a:ea typeface="Unkempt"/>
                <a:cs typeface="Unkempt"/>
                <a:sym typeface="Unkempt"/>
              </a:rPr>
              <a:t>Synonym(s): reference, extract, or exemplify</a:t>
            </a:r>
          </a:p>
          <a:p>
            <a:pPr lvl="0" rtl="0">
              <a:spcBef>
                <a:spcPts val="0"/>
              </a:spcBef>
              <a:buNone/>
            </a:pPr>
            <a:endParaRPr sz="600" b="1">
              <a:latin typeface="Unkempt"/>
              <a:ea typeface="Unkempt"/>
              <a:cs typeface="Unkempt"/>
              <a:sym typeface="Unkempt"/>
            </a:endParaRPr>
          </a:p>
          <a:p>
            <a:pPr lvl="0" rtl="0">
              <a:spcBef>
                <a:spcPts val="0"/>
              </a:spcBef>
              <a:buNone/>
            </a:pPr>
            <a:r>
              <a:rPr lang="en" sz="1600" b="1">
                <a:latin typeface="Unkempt"/>
                <a:ea typeface="Unkempt"/>
                <a:cs typeface="Unkempt"/>
                <a:sym typeface="Unkempt"/>
              </a:rPr>
              <a:t>Antonym(s):  conceal, withhold</a:t>
            </a:r>
          </a:p>
        </p:txBody>
      </p:sp>
      <p:sp>
        <p:nvSpPr>
          <p:cNvPr id="164" name="Shape 164"/>
          <p:cNvSpPr txBox="1"/>
          <p:nvPr/>
        </p:nvSpPr>
        <p:spPr>
          <a:xfrm>
            <a:off x="4597400" y="0"/>
            <a:ext cx="3981600" cy="326700"/>
          </a:xfrm>
          <a:prstGeom prst="rect">
            <a:avLst/>
          </a:prstGeom>
          <a:noFill/>
          <a:ln>
            <a:noFill/>
          </a:ln>
        </p:spPr>
        <p:txBody>
          <a:bodyPr lIns="91425" tIns="91425" rIns="91425" bIns="91425" anchor="t" anchorCtr="0">
            <a:noAutofit/>
          </a:bodyPr>
          <a:lstStyle/>
          <a:p>
            <a:pPr lvl="0" rtl="0">
              <a:spcBef>
                <a:spcPts val="0"/>
              </a:spcBef>
              <a:buNone/>
            </a:pPr>
            <a:r>
              <a:rPr lang="en" sz="1600" b="1">
                <a:latin typeface="Unkempt"/>
                <a:ea typeface="Unkempt"/>
                <a:cs typeface="Unkempt"/>
                <a:sym typeface="Unkempt"/>
              </a:rPr>
              <a:t>Visual Example:</a:t>
            </a:r>
            <a:br>
              <a:rPr lang="en" sz="1600" b="1">
                <a:latin typeface="Unkempt"/>
                <a:ea typeface="Unkempt"/>
                <a:cs typeface="Unkempt"/>
                <a:sym typeface="Unkempt"/>
              </a:rPr>
            </a:br>
            <a:endParaRPr lang="en" sz="1600" b="1">
              <a:latin typeface="Unkempt"/>
              <a:ea typeface="Unkempt"/>
              <a:cs typeface="Unkempt"/>
              <a:sym typeface="Unkempt"/>
            </a:endParaRPr>
          </a:p>
        </p:txBody>
      </p:sp>
      <p:sp>
        <p:nvSpPr>
          <p:cNvPr id="165" name="Shape 165"/>
          <p:cNvSpPr txBox="1"/>
          <p:nvPr/>
        </p:nvSpPr>
        <p:spPr>
          <a:xfrm>
            <a:off x="182500" y="2778012"/>
            <a:ext cx="3657600" cy="1860599"/>
          </a:xfrm>
          <a:prstGeom prst="rect">
            <a:avLst/>
          </a:prstGeom>
          <a:noFill/>
          <a:ln>
            <a:noFill/>
          </a:ln>
        </p:spPr>
        <p:txBody>
          <a:bodyPr lIns="91425" tIns="91425" rIns="91425" bIns="91425" anchor="t" anchorCtr="0">
            <a:noAutofit/>
          </a:bodyPr>
          <a:lstStyle/>
          <a:p>
            <a:pPr lvl="0" rtl="0">
              <a:spcBef>
                <a:spcPts val="0"/>
              </a:spcBef>
              <a:buNone/>
            </a:pPr>
            <a:r>
              <a:rPr lang="en" sz="1600" b="1">
                <a:latin typeface="Unkempt"/>
                <a:ea typeface="Unkempt"/>
                <a:cs typeface="Unkempt"/>
                <a:sym typeface="Unkempt"/>
              </a:rPr>
              <a:t>How is this word used in an academic setting?</a:t>
            </a:r>
          </a:p>
          <a:p>
            <a:pPr lvl="0" rtl="0">
              <a:spcBef>
                <a:spcPts val="0"/>
              </a:spcBef>
              <a:buNone/>
            </a:pPr>
            <a:endParaRPr sz="1600" b="1">
              <a:latin typeface="Unkempt"/>
              <a:ea typeface="Unkempt"/>
              <a:cs typeface="Unkempt"/>
              <a:sym typeface="Unkempt"/>
            </a:endParaRPr>
          </a:p>
          <a:p>
            <a:pPr lvl="0" rtl="0">
              <a:spcBef>
                <a:spcPts val="0"/>
              </a:spcBef>
              <a:buNone/>
            </a:pPr>
            <a:r>
              <a:rPr lang="en" sz="1600" b="1">
                <a:latin typeface="Unkempt"/>
                <a:ea typeface="Unkempt"/>
                <a:cs typeface="Unkempt"/>
                <a:sym typeface="Unkempt"/>
              </a:rPr>
              <a:t>Academically, this word could be used when a student is writing an essay and needs some evidence to back up his/her claim. They would be citing evidence, as well as citing their source.</a:t>
            </a:r>
          </a:p>
        </p:txBody>
      </p:sp>
      <p:sp>
        <p:nvSpPr>
          <p:cNvPr id="166" name="Shape 166"/>
          <p:cNvSpPr txBox="1"/>
          <p:nvPr/>
        </p:nvSpPr>
        <p:spPr>
          <a:xfrm>
            <a:off x="4921400" y="3071525"/>
            <a:ext cx="3657600" cy="1860599"/>
          </a:xfrm>
          <a:prstGeom prst="rect">
            <a:avLst/>
          </a:prstGeom>
          <a:noFill/>
          <a:ln>
            <a:noFill/>
          </a:ln>
        </p:spPr>
        <p:txBody>
          <a:bodyPr lIns="91425" tIns="91425" rIns="91425" bIns="91425" anchor="t" anchorCtr="0">
            <a:noAutofit/>
          </a:bodyPr>
          <a:lstStyle/>
          <a:p>
            <a:pPr lvl="0" rtl="0">
              <a:spcBef>
                <a:spcPts val="0"/>
              </a:spcBef>
              <a:buNone/>
            </a:pPr>
            <a:r>
              <a:rPr lang="en" sz="1600" b="1">
                <a:latin typeface="Unkempt"/>
                <a:ea typeface="Unkempt"/>
                <a:cs typeface="Unkempt"/>
                <a:sym typeface="Unkempt"/>
              </a:rPr>
              <a:t> How/When would you use this word outside of school?</a:t>
            </a:r>
          </a:p>
          <a:p>
            <a:pPr lvl="0" rtl="0">
              <a:spcBef>
                <a:spcPts val="0"/>
              </a:spcBef>
              <a:buNone/>
            </a:pPr>
            <a:endParaRPr sz="1600" b="1">
              <a:latin typeface="Unkempt"/>
              <a:ea typeface="Unkempt"/>
              <a:cs typeface="Unkempt"/>
              <a:sym typeface="Unkempt"/>
            </a:endParaRPr>
          </a:p>
          <a:p>
            <a:pPr lvl="0" rtl="0">
              <a:spcBef>
                <a:spcPts val="0"/>
              </a:spcBef>
              <a:buNone/>
            </a:pPr>
            <a:r>
              <a:rPr lang="en" sz="1600" b="1">
                <a:latin typeface="Unkempt"/>
                <a:ea typeface="Unkempt"/>
                <a:cs typeface="Unkempt"/>
                <a:sym typeface="Unkempt"/>
              </a:rPr>
              <a:t>Outside of school, cite can be used in the same way. For example, if someone was getting arrested the police officer would have to cite the criminals rights.</a:t>
            </a:r>
          </a:p>
          <a:p>
            <a:pPr lvl="0" rtl="0">
              <a:spcBef>
                <a:spcPts val="0"/>
              </a:spcBef>
              <a:buNone/>
            </a:pPr>
            <a:endParaRPr/>
          </a:p>
        </p:txBody>
      </p:sp>
      <p:sp>
        <p:nvSpPr>
          <p:cNvPr id="167" name="Shape 167"/>
          <p:cNvSpPr txBox="1"/>
          <p:nvPr/>
        </p:nvSpPr>
        <p:spPr>
          <a:xfrm>
            <a:off x="1569400" y="4834200"/>
            <a:ext cx="2394299" cy="309300"/>
          </a:xfrm>
          <a:prstGeom prst="rect">
            <a:avLst/>
          </a:prstGeom>
          <a:noFill/>
          <a:ln>
            <a:noFill/>
          </a:ln>
        </p:spPr>
        <p:txBody>
          <a:bodyPr lIns="91425" tIns="91425" rIns="91425" bIns="91425" anchor="t" anchorCtr="0">
            <a:noAutofit/>
          </a:bodyPr>
          <a:lstStyle/>
          <a:p>
            <a:pPr lvl="0" rtl="0">
              <a:spcBef>
                <a:spcPts val="0"/>
              </a:spcBef>
              <a:buNone/>
            </a:pPr>
            <a:r>
              <a:rPr lang="en" b="1">
                <a:latin typeface="Unkempt"/>
                <a:ea typeface="Unkempt"/>
                <a:cs typeface="Unkempt"/>
                <a:sym typeface="Unkempt"/>
              </a:rPr>
              <a:t>By Briana Luna Pd.3</a:t>
            </a:r>
          </a:p>
        </p:txBody>
      </p:sp>
      <p:pic>
        <p:nvPicPr>
          <p:cNvPr id="168" name="Shape 168"/>
          <p:cNvPicPr preferRelativeResize="0"/>
          <p:nvPr/>
        </p:nvPicPr>
        <p:blipFill>
          <a:blip r:embed="rId3">
            <a:alphaModFix/>
          </a:blip>
          <a:stretch>
            <a:fillRect/>
          </a:stretch>
        </p:blipFill>
        <p:spPr>
          <a:xfrm>
            <a:off x="5555250" y="381375"/>
            <a:ext cx="3389700" cy="1909240"/>
          </a:xfrm>
          <a:prstGeom prst="rect">
            <a:avLst/>
          </a:prstGeom>
          <a:noFill/>
          <a:ln>
            <a:noFill/>
          </a:ln>
        </p:spPr>
      </p:pic>
      <p:sp>
        <p:nvSpPr>
          <p:cNvPr id="169" name="Shape 169"/>
          <p:cNvSpPr txBox="1"/>
          <p:nvPr/>
        </p:nvSpPr>
        <p:spPr>
          <a:xfrm>
            <a:off x="5813800" y="2290625"/>
            <a:ext cx="3441900" cy="2430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Verdana"/>
                <a:ea typeface="Verdana"/>
                <a:cs typeface="Verdana"/>
                <a:sym typeface="Verdana"/>
              </a:rPr>
              <a:t>http://tinyurl.com/mspx8t6</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73"/>
        <p:cNvGrpSpPr/>
        <p:nvPr/>
      </p:nvGrpSpPr>
      <p:grpSpPr>
        <a:xfrm>
          <a:off x="0" y="0"/>
          <a:ext cx="0" cy="0"/>
          <a:chOff x="0" y="0"/>
          <a:chExt cx="0" cy="0"/>
        </a:xfrm>
      </p:grpSpPr>
      <p:sp>
        <p:nvSpPr>
          <p:cNvPr id="174" name="Shape 174"/>
          <p:cNvSpPr/>
          <p:nvPr/>
        </p:nvSpPr>
        <p:spPr>
          <a:xfrm>
            <a:off x="3400500" y="2192125"/>
            <a:ext cx="2085300" cy="780599"/>
          </a:xfrm>
          <a:prstGeom prst="roundRect">
            <a:avLst>
              <a:gd name="adj" fmla="val 16667"/>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500" b="1">
                <a:latin typeface="Corsiva"/>
                <a:ea typeface="Corsiva"/>
                <a:cs typeface="Corsiva"/>
                <a:sym typeface="Corsiva"/>
              </a:rPr>
              <a:t>Diverse </a:t>
            </a:r>
          </a:p>
          <a:p>
            <a:pPr lvl="0" algn="ctr" rtl="0">
              <a:spcBef>
                <a:spcPts val="0"/>
              </a:spcBef>
              <a:buNone/>
            </a:pPr>
            <a:r>
              <a:rPr lang="en" sz="2500" b="1">
                <a:latin typeface="Corsiva"/>
                <a:ea typeface="Corsiva"/>
                <a:cs typeface="Corsiva"/>
                <a:sym typeface="Corsiva"/>
              </a:rPr>
              <a:t>(Adjective)</a:t>
            </a:r>
          </a:p>
        </p:txBody>
      </p:sp>
      <p:cxnSp>
        <p:nvCxnSpPr>
          <p:cNvPr id="175" name="Shape 175"/>
          <p:cNvCxnSpPr>
            <a:endCxn id="174" idx="0"/>
          </p:cNvCxnSpPr>
          <p:nvPr/>
        </p:nvCxnSpPr>
        <p:spPr>
          <a:xfrm>
            <a:off x="4437750" y="149724"/>
            <a:ext cx="5400" cy="2042400"/>
          </a:xfrm>
          <a:prstGeom prst="straightConnector1">
            <a:avLst/>
          </a:prstGeom>
          <a:noFill/>
          <a:ln w="19050" cap="flat" cmpd="sng">
            <a:solidFill>
              <a:schemeClr val="dk2"/>
            </a:solidFill>
            <a:prstDash val="solid"/>
            <a:round/>
            <a:headEnd type="none" w="lg" len="lg"/>
            <a:tailEnd type="none" w="lg" len="lg"/>
          </a:ln>
        </p:spPr>
      </p:cxnSp>
      <p:cxnSp>
        <p:nvCxnSpPr>
          <p:cNvPr id="176" name="Shape 176"/>
          <p:cNvCxnSpPr>
            <a:stCxn id="174" idx="2"/>
          </p:cNvCxnSpPr>
          <p:nvPr/>
        </p:nvCxnSpPr>
        <p:spPr>
          <a:xfrm flipH="1">
            <a:off x="4441950" y="2972724"/>
            <a:ext cx="1200" cy="2023500"/>
          </a:xfrm>
          <a:prstGeom prst="straightConnector1">
            <a:avLst/>
          </a:prstGeom>
          <a:noFill/>
          <a:ln w="19050" cap="flat" cmpd="sng">
            <a:solidFill>
              <a:schemeClr val="dk2"/>
            </a:solidFill>
            <a:prstDash val="solid"/>
            <a:round/>
            <a:headEnd type="none" w="lg" len="lg"/>
            <a:tailEnd type="none" w="lg" len="lg"/>
          </a:ln>
        </p:spPr>
      </p:cxnSp>
      <p:cxnSp>
        <p:nvCxnSpPr>
          <p:cNvPr id="177" name="Shape 177"/>
          <p:cNvCxnSpPr/>
          <p:nvPr/>
        </p:nvCxnSpPr>
        <p:spPr>
          <a:xfrm>
            <a:off x="5485800" y="2582425"/>
            <a:ext cx="3528600" cy="5399"/>
          </a:xfrm>
          <a:prstGeom prst="straightConnector1">
            <a:avLst/>
          </a:prstGeom>
          <a:noFill/>
          <a:ln w="19050" cap="flat" cmpd="sng">
            <a:solidFill>
              <a:schemeClr val="dk2"/>
            </a:solidFill>
            <a:prstDash val="solid"/>
            <a:round/>
            <a:headEnd type="none" w="lg" len="lg"/>
            <a:tailEnd type="none" w="lg" len="lg"/>
          </a:ln>
        </p:spPr>
      </p:cxnSp>
      <p:cxnSp>
        <p:nvCxnSpPr>
          <p:cNvPr id="178" name="Shape 178"/>
          <p:cNvCxnSpPr/>
          <p:nvPr/>
        </p:nvCxnSpPr>
        <p:spPr>
          <a:xfrm rot="10800000" flipH="1">
            <a:off x="0" y="2577025"/>
            <a:ext cx="3389699" cy="5399"/>
          </a:xfrm>
          <a:prstGeom prst="straightConnector1">
            <a:avLst/>
          </a:prstGeom>
          <a:noFill/>
          <a:ln w="19050" cap="flat" cmpd="sng">
            <a:solidFill>
              <a:schemeClr val="dk2"/>
            </a:solidFill>
            <a:prstDash val="solid"/>
            <a:round/>
            <a:headEnd type="none" w="lg" len="lg"/>
            <a:tailEnd type="none" w="lg" len="lg"/>
          </a:ln>
        </p:spPr>
      </p:cxnSp>
      <p:sp>
        <p:nvSpPr>
          <p:cNvPr id="179" name="Shape 179"/>
          <p:cNvSpPr txBox="1"/>
          <p:nvPr/>
        </p:nvSpPr>
        <p:spPr>
          <a:xfrm>
            <a:off x="280600" y="213925"/>
            <a:ext cx="3902999" cy="1860599"/>
          </a:xfrm>
          <a:prstGeom prst="rect">
            <a:avLst/>
          </a:prstGeom>
          <a:noFill/>
          <a:ln>
            <a:noFill/>
          </a:ln>
        </p:spPr>
        <p:txBody>
          <a:bodyPr lIns="91425" tIns="91425" rIns="91425" bIns="91425" anchor="t" anchorCtr="0">
            <a:noAutofit/>
          </a:bodyPr>
          <a:lstStyle/>
          <a:p>
            <a:pPr lvl="0" rtl="0">
              <a:spcBef>
                <a:spcPts val="0"/>
              </a:spcBef>
              <a:buNone/>
            </a:pPr>
            <a:r>
              <a:rPr lang="en" b="1"/>
              <a:t>Definition: </a:t>
            </a:r>
          </a:p>
          <a:p>
            <a:pPr lvl="0" rtl="0">
              <a:spcBef>
                <a:spcPts val="0"/>
              </a:spcBef>
              <a:buNone/>
            </a:pPr>
            <a:endParaRPr sz="1100"/>
          </a:p>
          <a:p>
            <a:pPr lvl="0" rtl="0">
              <a:spcBef>
                <a:spcPts val="0"/>
              </a:spcBef>
              <a:buNone/>
            </a:pPr>
            <a:r>
              <a:rPr lang="en" sz="1600">
                <a:latin typeface="Corsiva"/>
                <a:ea typeface="Corsiva"/>
                <a:cs typeface="Corsiva"/>
                <a:sym typeface="Corsiva"/>
              </a:rPr>
              <a:t>showing a great deal of differences </a:t>
            </a:r>
          </a:p>
          <a:p>
            <a:pPr lvl="0" rtl="0">
              <a:spcBef>
                <a:spcPts val="0"/>
              </a:spcBef>
              <a:buNone/>
            </a:pPr>
            <a:endParaRPr/>
          </a:p>
          <a:p>
            <a:pPr lvl="0" rtl="0">
              <a:spcBef>
                <a:spcPts val="0"/>
              </a:spcBef>
              <a:buNone/>
            </a:pPr>
            <a:endParaRPr/>
          </a:p>
          <a:p>
            <a:pPr lvl="0" rtl="0">
              <a:spcBef>
                <a:spcPts val="0"/>
              </a:spcBef>
              <a:buNone/>
            </a:pPr>
            <a:r>
              <a:rPr lang="en" b="1"/>
              <a:t>Synonym(s):</a:t>
            </a:r>
            <a:r>
              <a:rPr lang="en"/>
              <a:t> </a:t>
            </a:r>
            <a:r>
              <a:rPr lang="en" sz="1600">
                <a:latin typeface="Corsiva"/>
                <a:ea typeface="Corsiva"/>
                <a:cs typeface="Corsiva"/>
                <a:sym typeface="Corsiva"/>
              </a:rPr>
              <a:t>different, multiple, unique </a:t>
            </a:r>
          </a:p>
          <a:p>
            <a:pPr lvl="0" rtl="0">
              <a:spcBef>
                <a:spcPts val="0"/>
              </a:spcBef>
              <a:buNone/>
            </a:pPr>
            <a:endParaRPr/>
          </a:p>
          <a:p>
            <a:pPr lvl="0" rtl="0">
              <a:spcBef>
                <a:spcPts val="0"/>
              </a:spcBef>
              <a:buNone/>
            </a:pPr>
            <a:r>
              <a:rPr lang="en" b="1"/>
              <a:t>Antonym(s):</a:t>
            </a:r>
            <a:r>
              <a:rPr lang="en" sz="1500">
                <a:latin typeface="Corsiva"/>
                <a:ea typeface="Corsiva"/>
                <a:cs typeface="Corsiva"/>
                <a:sym typeface="Corsiva"/>
              </a:rPr>
              <a:t> </a:t>
            </a:r>
            <a:r>
              <a:rPr lang="en" sz="1600">
                <a:latin typeface="Corsiva"/>
                <a:ea typeface="Corsiva"/>
                <a:cs typeface="Corsiva"/>
                <a:sym typeface="Corsiva"/>
              </a:rPr>
              <a:t>similar, conforming, identical</a:t>
            </a:r>
          </a:p>
        </p:txBody>
      </p:sp>
      <p:sp>
        <p:nvSpPr>
          <p:cNvPr id="180" name="Shape 180"/>
          <p:cNvSpPr txBox="1"/>
          <p:nvPr/>
        </p:nvSpPr>
        <p:spPr>
          <a:xfrm>
            <a:off x="4822700" y="267325"/>
            <a:ext cx="4031399" cy="1753799"/>
          </a:xfrm>
          <a:prstGeom prst="rect">
            <a:avLst/>
          </a:prstGeom>
          <a:noFill/>
          <a:ln>
            <a:noFill/>
          </a:ln>
        </p:spPr>
        <p:txBody>
          <a:bodyPr lIns="91425" tIns="91425" rIns="91425" bIns="91425" anchor="t" anchorCtr="0">
            <a:noAutofit/>
          </a:bodyPr>
          <a:lstStyle/>
          <a:p>
            <a:pPr lvl="0" rtl="0">
              <a:spcBef>
                <a:spcPts val="0"/>
              </a:spcBef>
              <a:buNone/>
            </a:pPr>
            <a:r>
              <a:rPr lang="en" sz="1500" b="1"/>
              <a:t>Visual Example:</a:t>
            </a:r>
            <a:br>
              <a:rPr lang="en" sz="1500" b="1"/>
            </a:br>
            <a:endParaRPr lang="en" sz="1500" b="1"/>
          </a:p>
        </p:txBody>
      </p:sp>
      <p:sp>
        <p:nvSpPr>
          <p:cNvPr id="181" name="Shape 181"/>
          <p:cNvSpPr txBox="1"/>
          <p:nvPr/>
        </p:nvSpPr>
        <p:spPr>
          <a:xfrm>
            <a:off x="104150" y="2884125"/>
            <a:ext cx="3657600" cy="1860599"/>
          </a:xfrm>
          <a:prstGeom prst="rect">
            <a:avLst/>
          </a:prstGeom>
          <a:noFill/>
          <a:ln>
            <a:noFill/>
          </a:ln>
        </p:spPr>
        <p:txBody>
          <a:bodyPr lIns="91425" tIns="91425" rIns="91425" bIns="91425" anchor="t" anchorCtr="0">
            <a:noAutofit/>
          </a:bodyPr>
          <a:lstStyle/>
          <a:p>
            <a:pPr lvl="0" rtl="0">
              <a:spcBef>
                <a:spcPts val="0"/>
              </a:spcBef>
              <a:buNone/>
            </a:pPr>
            <a:r>
              <a:rPr lang="en" b="1"/>
              <a:t>How is this word used in an academic setting? </a:t>
            </a:r>
          </a:p>
          <a:p>
            <a:pPr lvl="0" rtl="0">
              <a:spcBef>
                <a:spcPts val="0"/>
              </a:spcBef>
              <a:buNone/>
            </a:pPr>
            <a:endParaRPr/>
          </a:p>
          <a:p>
            <a:pPr lvl="0" rtl="0">
              <a:spcBef>
                <a:spcPts val="0"/>
              </a:spcBef>
              <a:buClr>
                <a:schemeClr val="dk1"/>
              </a:buClr>
              <a:buSzPct val="68750"/>
              <a:buFont typeface="Arial"/>
              <a:buNone/>
            </a:pPr>
            <a:r>
              <a:rPr lang="en" sz="1600">
                <a:latin typeface="Corsiva"/>
                <a:ea typeface="Corsiva"/>
                <a:cs typeface="Corsiva"/>
                <a:sym typeface="Corsiva"/>
              </a:rPr>
              <a:t>Diverse can be used in an academic setting by kids being unique and having many ideas for school assignments.</a:t>
            </a:r>
          </a:p>
        </p:txBody>
      </p:sp>
      <p:sp>
        <p:nvSpPr>
          <p:cNvPr id="182" name="Shape 182"/>
          <p:cNvSpPr txBox="1"/>
          <p:nvPr/>
        </p:nvSpPr>
        <p:spPr>
          <a:xfrm>
            <a:off x="4743825" y="3054175"/>
            <a:ext cx="3657600" cy="1860599"/>
          </a:xfrm>
          <a:prstGeom prst="rect">
            <a:avLst/>
          </a:prstGeom>
          <a:noFill/>
          <a:ln>
            <a:noFill/>
          </a:ln>
        </p:spPr>
        <p:txBody>
          <a:bodyPr lIns="91425" tIns="91425" rIns="91425" bIns="91425" anchor="t" anchorCtr="0">
            <a:noAutofit/>
          </a:bodyPr>
          <a:lstStyle/>
          <a:p>
            <a:pPr lvl="0" rtl="0">
              <a:spcBef>
                <a:spcPts val="0"/>
              </a:spcBef>
              <a:buNone/>
            </a:pPr>
            <a:r>
              <a:rPr lang="en" b="1"/>
              <a:t> How/When would you use this word outside of school?</a:t>
            </a:r>
          </a:p>
          <a:p>
            <a:pPr lvl="0" rtl="0">
              <a:spcBef>
                <a:spcPts val="0"/>
              </a:spcBef>
              <a:buNone/>
            </a:pPr>
            <a:endParaRPr b="1"/>
          </a:p>
          <a:p>
            <a:pPr lvl="0" rtl="0">
              <a:spcBef>
                <a:spcPts val="0"/>
              </a:spcBef>
              <a:buNone/>
            </a:pPr>
            <a:r>
              <a:rPr lang="en" sz="1600">
                <a:latin typeface="Corsiva"/>
                <a:ea typeface="Corsiva"/>
                <a:cs typeface="Corsiva"/>
                <a:sym typeface="Corsiva"/>
              </a:rPr>
              <a:t>I would use this word outside of school when I might be talking about the diversity of  the world.</a:t>
            </a:r>
          </a:p>
        </p:txBody>
      </p:sp>
      <p:sp>
        <p:nvSpPr>
          <p:cNvPr id="183" name="Shape 183"/>
          <p:cNvSpPr txBox="1"/>
          <p:nvPr/>
        </p:nvSpPr>
        <p:spPr>
          <a:xfrm>
            <a:off x="6589200" y="4686925"/>
            <a:ext cx="2850600" cy="309300"/>
          </a:xfrm>
          <a:prstGeom prst="rect">
            <a:avLst/>
          </a:prstGeom>
          <a:noFill/>
          <a:ln>
            <a:noFill/>
          </a:ln>
        </p:spPr>
        <p:txBody>
          <a:bodyPr lIns="91425" tIns="91425" rIns="91425" bIns="91425" anchor="t" anchorCtr="0">
            <a:noAutofit/>
          </a:bodyPr>
          <a:lstStyle/>
          <a:p>
            <a:pPr lvl="0" rtl="0">
              <a:spcBef>
                <a:spcPts val="0"/>
              </a:spcBef>
              <a:buNone/>
            </a:pPr>
            <a:r>
              <a:rPr lang="en" sz="2500" b="1">
                <a:solidFill>
                  <a:srgbClr val="FF00FF"/>
                </a:solidFill>
                <a:latin typeface="Corsiva"/>
                <a:ea typeface="Corsiva"/>
                <a:cs typeface="Corsiva"/>
                <a:sym typeface="Corsiva"/>
              </a:rPr>
              <a:t>Aliyah Castillo P.5</a:t>
            </a:r>
          </a:p>
        </p:txBody>
      </p:sp>
      <p:pic>
        <p:nvPicPr>
          <p:cNvPr id="184" name="Shape 184"/>
          <p:cNvPicPr preferRelativeResize="0"/>
          <p:nvPr/>
        </p:nvPicPr>
        <p:blipFill>
          <a:blip r:embed="rId3">
            <a:alphaModFix/>
          </a:blip>
          <a:stretch>
            <a:fillRect/>
          </a:stretch>
        </p:blipFill>
        <p:spPr>
          <a:xfrm>
            <a:off x="5844475" y="657175"/>
            <a:ext cx="2514600" cy="1676399"/>
          </a:xfrm>
          <a:prstGeom prst="rect">
            <a:avLst/>
          </a:prstGeom>
          <a:noFill/>
          <a:ln>
            <a:noFill/>
          </a:ln>
        </p:spPr>
      </p:pic>
      <p:sp>
        <p:nvSpPr>
          <p:cNvPr id="185" name="Shape 185"/>
          <p:cNvSpPr txBox="1"/>
          <p:nvPr/>
        </p:nvSpPr>
        <p:spPr>
          <a:xfrm>
            <a:off x="5566400" y="2333575"/>
            <a:ext cx="2291400" cy="248999"/>
          </a:xfrm>
          <a:prstGeom prst="rect">
            <a:avLst/>
          </a:prstGeom>
          <a:noFill/>
          <a:ln>
            <a:noFill/>
          </a:ln>
        </p:spPr>
        <p:txBody>
          <a:bodyPr lIns="91425" tIns="91425" rIns="91425" bIns="91425" anchor="t" anchorCtr="0">
            <a:noAutofit/>
          </a:bodyPr>
          <a:lstStyle/>
          <a:p>
            <a:pPr lvl="0" rtl="0">
              <a:spcBef>
                <a:spcPts val="0"/>
              </a:spcBef>
              <a:buNone/>
            </a:pPr>
            <a:r>
              <a:rPr lang="en" sz="950" b="1">
                <a:solidFill>
                  <a:schemeClr val="dk1"/>
                </a:solidFill>
                <a:latin typeface="Verdana"/>
                <a:ea typeface="Verdana"/>
                <a:cs typeface="Verdana"/>
                <a:sym typeface="Verdana"/>
              </a:rPr>
              <a:t>http://tinyurl.com/qdh4y9b</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9"/>
        <p:cNvGrpSpPr/>
        <p:nvPr/>
      </p:nvGrpSpPr>
      <p:grpSpPr>
        <a:xfrm>
          <a:off x="0" y="0"/>
          <a:ext cx="0" cy="0"/>
          <a:chOff x="0" y="0"/>
          <a:chExt cx="0" cy="0"/>
        </a:xfrm>
      </p:grpSpPr>
      <p:sp>
        <p:nvSpPr>
          <p:cNvPr id="190" name="Shape 190"/>
          <p:cNvSpPr/>
          <p:nvPr/>
        </p:nvSpPr>
        <p:spPr>
          <a:xfrm>
            <a:off x="3389700" y="2167500"/>
            <a:ext cx="2096100" cy="780599"/>
          </a:xfrm>
          <a:prstGeom prst="roundRect">
            <a:avLst>
              <a:gd name="adj" fmla="val 16667"/>
            </a:avLst>
          </a:prstGeom>
          <a:solidFill>
            <a:srgbClr val="65CEE4">
              <a:alpha val="82780"/>
            </a:srgbClr>
          </a:solidFill>
          <a:ln w="19050" cap="flat" cmpd="sng">
            <a:solidFill>
              <a:srgbClr val="00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b="1">
                <a:latin typeface="Coming Soon"/>
                <a:ea typeface="Coming Soon"/>
                <a:cs typeface="Coming Soon"/>
                <a:sym typeface="Coming Soon"/>
              </a:rPr>
              <a:t>Academic</a:t>
            </a:r>
            <a:r>
              <a:rPr lang="en" sz="1800"/>
              <a:t> </a:t>
            </a:r>
          </a:p>
          <a:p>
            <a:pPr lvl="0" algn="ctr" rtl="0">
              <a:spcBef>
                <a:spcPts val="0"/>
              </a:spcBef>
              <a:buNone/>
            </a:pPr>
            <a:r>
              <a:rPr lang="en" sz="1500">
                <a:latin typeface="Coming Soon"/>
                <a:ea typeface="Coming Soon"/>
                <a:cs typeface="Coming Soon"/>
                <a:sym typeface="Coming Soon"/>
              </a:rPr>
              <a:t>(Adjective)</a:t>
            </a:r>
          </a:p>
        </p:txBody>
      </p:sp>
      <p:sp>
        <p:nvSpPr>
          <p:cNvPr id="191" name="Shape 191"/>
          <p:cNvSpPr txBox="1"/>
          <p:nvPr/>
        </p:nvSpPr>
        <p:spPr>
          <a:xfrm>
            <a:off x="212325" y="125100"/>
            <a:ext cx="3988799" cy="2317499"/>
          </a:xfrm>
          <a:prstGeom prst="rect">
            <a:avLst/>
          </a:prstGeom>
          <a:noFill/>
          <a:ln>
            <a:noFill/>
          </a:ln>
        </p:spPr>
        <p:txBody>
          <a:bodyPr lIns="91425" tIns="91425" rIns="91425" bIns="91425" anchor="t" anchorCtr="0">
            <a:noAutofit/>
          </a:bodyPr>
          <a:lstStyle/>
          <a:p>
            <a:pPr lvl="0" rtl="0">
              <a:spcBef>
                <a:spcPts val="0"/>
              </a:spcBef>
              <a:buNone/>
            </a:pPr>
            <a:r>
              <a:rPr lang="en" sz="1600" b="1">
                <a:latin typeface="Coming Soon"/>
                <a:ea typeface="Coming Soon"/>
                <a:cs typeface="Coming Soon"/>
                <a:sym typeface="Coming Soon"/>
              </a:rPr>
              <a:t>D</a:t>
            </a:r>
            <a:r>
              <a:rPr lang="en" sz="1600" b="1">
                <a:solidFill>
                  <a:srgbClr val="FF00FF"/>
                </a:solidFill>
                <a:latin typeface="Coming Soon"/>
                <a:ea typeface="Coming Soon"/>
                <a:cs typeface="Coming Soon"/>
                <a:sym typeface="Coming Soon"/>
              </a:rPr>
              <a:t>efinition:</a:t>
            </a:r>
          </a:p>
          <a:p>
            <a:pPr lvl="0" rtl="0">
              <a:spcBef>
                <a:spcPts val="0"/>
              </a:spcBef>
              <a:buNone/>
            </a:pPr>
            <a:endParaRPr>
              <a:latin typeface="Coming Soon"/>
              <a:ea typeface="Coming Soon"/>
              <a:cs typeface="Coming Soon"/>
              <a:sym typeface="Coming Soon"/>
            </a:endParaRPr>
          </a:p>
          <a:p>
            <a:pPr lvl="0" rtl="0">
              <a:spcBef>
                <a:spcPts val="0"/>
              </a:spcBef>
              <a:buNone/>
            </a:pPr>
            <a:r>
              <a:rPr lang="en" sz="1600">
                <a:solidFill>
                  <a:srgbClr val="0000FF"/>
                </a:solidFill>
                <a:latin typeface="Coming Soon"/>
                <a:ea typeface="Coming Soon"/>
                <a:cs typeface="Coming Soon"/>
                <a:sym typeface="Coming Soon"/>
              </a:rPr>
              <a:t>relating to education and scholarships.</a:t>
            </a:r>
          </a:p>
          <a:p>
            <a:pPr lvl="0" rtl="0">
              <a:spcBef>
                <a:spcPts val="0"/>
              </a:spcBef>
              <a:buNone/>
            </a:pPr>
            <a:endParaRPr sz="1600">
              <a:solidFill>
                <a:srgbClr val="0000FF"/>
              </a:solidFill>
              <a:latin typeface="Coming Soon"/>
              <a:ea typeface="Coming Soon"/>
              <a:cs typeface="Coming Soon"/>
              <a:sym typeface="Coming Soon"/>
            </a:endParaRPr>
          </a:p>
          <a:p>
            <a:pPr lvl="0" rtl="0">
              <a:spcBef>
                <a:spcPts val="0"/>
              </a:spcBef>
              <a:buNone/>
            </a:pPr>
            <a:r>
              <a:rPr lang="en" sz="1600" b="1">
                <a:latin typeface="Coming Soon"/>
                <a:ea typeface="Coming Soon"/>
                <a:cs typeface="Coming Soon"/>
                <a:sym typeface="Coming Soon"/>
              </a:rPr>
              <a:t>S</a:t>
            </a:r>
            <a:r>
              <a:rPr lang="en" sz="1600" b="1">
                <a:solidFill>
                  <a:srgbClr val="FF00FF"/>
                </a:solidFill>
                <a:latin typeface="Coming Soon"/>
                <a:ea typeface="Coming Soon"/>
                <a:cs typeface="Coming Soon"/>
                <a:sym typeface="Coming Soon"/>
              </a:rPr>
              <a:t>ynonym(s): </a:t>
            </a:r>
          </a:p>
          <a:p>
            <a:pPr lvl="0" rtl="0">
              <a:spcBef>
                <a:spcPts val="0"/>
              </a:spcBef>
              <a:buNone/>
            </a:pPr>
            <a:r>
              <a:rPr lang="en" sz="1600">
                <a:solidFill>
                  <a:srgbClr val="0000FF"/>
                </a:solidFill>
                <a:latin typeface="Coming Soon"/>
                <a:ea typeface="Coming Soon"/>
                <a:cs typeface="Coming Soon"/>
                <a:sym typeface="Coming Soon"/>
              </a:rPr>
              <a:t>Educational, instructional; scholastic. </a:t>
            </a:r>
          </a:p>
          <a:p>
            <a:pPr lvl="0" rtl="0">
              <a:spcBef>
                <a:spcPts val="0"/>
              </a:spcBef>
              <a:buNone/>
            </a:pPr>
            <a:endParaRPr sz="1600">
              <a:solidFill>
                <a:srgbClr val="0000FF"/>
              </a:solidFill>
              <a:latin typeface="Coming Soon"/>
              <a:ea typeface="Coming Soon"/>
              <a:cs typeface="Coming Soon"/>
              <a:sym typeface="Coming Soon"/>
            </a:endParaRPr>
          </a:p>
          <a:p>
            <a:pPr lvl="0" rtl="0">
              <a:spcBef>
                <a:spcPts val="0"/>
              </a:spcBef>
              <a:buNone/>
            </a:pPr>
            <a:r>
              <a:rPr lang="en" sz="1600" b="1">
                <a:latin typeface="Coming Soon"/>
                <a:ea typeface="Coming Soon"/>
                <a:cs typeface="Coming Soon"/>
                <a:sym typeface="Coming Soon"/>
              </a:rPr>
              <a:t>A</a:t>
            </a:r>
            <a:r>
              <a:rPr lang="en" sz="1600" b="1">
                <a:solidFill>
                  <a:srgbClr val="FF00FF"/>
                </a:solidFill>
                <a:latin typeface="Coming Soon"/>
                <a:ea typeface="Coming Soon"/>
                <a:cs typeface="Coming Soon"/>
                <a:sym typeface="Coming Soon"/>
              </a:rPr>
              <a:t>ntonym(s):   </a:t>
            </a:r>
          </a:p>
          <a:p>
            <a:pPr lvl="0" rtl="0">
              <a:spcBef>
                <a:spcPts val="0"/>
              </a:spcBef>
              <a:buNone/>
            </a:pPr>
            <a:r>
              <a:rPr lang="en" sz="1600">
                <a:solidFill>
                  <a:srgbClr val="0000FF"/>
                </a:solidFill>
                <a:latin typeface="Coming Soon"/>
                <a:ea typeface="Coming Soon"/>
                <a:cs typeface="Coming Soon"/>
                <a:sym typeface="Coming Soon"/>
              </a:rPr>
              <a:t>Ordinary; Simple</a:t>
            </a:r>
          </a:p>
          <a:p>
            <a:pPr lvl="0" rtl="0">
              <a:spcBef>
                <a:spcPts val="0"/>
              </a:spcBef>
              <a:buNone/>
            </a:pPr>
            <a:endParaRPr>
              <a:latin typeface="Coming Soon"/>
              <a:ea typeface="Coming Soon"/>
              <a:cs typeface="Coming Soon"/>
              <a:sym typeface="Coming Soon"/>
            </a:endParaRPr>
          </a:p>
        </p:txBody>
      </p:sp>
      <p:sp>
        <p:nvSpPr>
          <p:cNvPr id="192" name="Shape 192"/>
          <p:cNvSpPr txBox="1"/>
          <p:nvPr/>
        </p:nvSpPr>
        <p:spPr>
          <a:xfrm>
            <a:off x="4822700" y="267325"/>
            <a:ext cx="4031399" cy="309300"/>
          </a:xfrm>
          <a:prstGeom prst="rect">
            <a:avLst/>
          </a:prstGeom>
          <a:noFill/>
          <a:ln>
            <a:noFill/>
          </a:ln>
        </p:spPr>
        <p:txBody>
          <a:bodyPr lIns="91425" tIns="91425" rIns="91425" bIns="91425" anchor="t" anchorCtr="0">
            <a:noAutofit/>
          </a:bodyPr>
          <a:lstStyle/>
          <a:p>
            <a:pPr lvl="0" rtl="0">
              <a:spcBef>
                <a:spcPts val="0"/>
              </a:spcBef>
              <a:buNone/>
            </a:pPr>
            <a:r>
              <a:rPr lang="en" sz="1600" b="1">
                <a:latin typeface="Coming Soon"/>
                <a:ea typeface="Coming Soon"/>
                <a:cs typeface="Coming Soon"/>
                <a:sym typeface="Coming Soon"/>
              </a:rPr>
              <a:t>V</a:t>
            </a:r>
            <a:r>
              <a:rPr lang="en" sz="1600" b="1">
                <a:solidFill>
                  <a:srgbClr val="FF00FF"/>
                </a:solidFill>
                <a:latin typeface="Coming Soon"/>
                <a:ea typeface="Coming Soon"/>
                <a:cs typeface="Coming Soon"/>
                <a:sym typeface="Coming Soon"/>
              </a:rPr>
              <a:t>isual Example:</a:t>
            </a:r>
            <a:r>
              <a:rPr lang="en"/>
              <a:t/>
            </a:r>
            <a:br>
              <a:rPr lang="en"/>
            </a:br>
            <a:endParaRPr lang="en"/>
          </a:p>
        </p:txBody>
      </p:sp>
      <p:sp>
        <p:nvSpPr>
          <p:cNvPr id="193" name="Shape 193"/>
          <p:cNvSpPr txBox="1"/>
          <p:nvPr/>
        </p:nvSpPr>
        <p:spPr>
          <a:xfrm>
            <a:off x="79025" y="2610650"/>
            <a:ext cx="3389699" cy="603000"/>
          </a:xfrm>
          <a:prstGeom prst="rect">
            <a:avLst/>
          </a:prstGeom>
          <a:noFill/>
          <a:ln>
            <a:noFill/>
          </a:ln>
        </p:spPr>
        <p:txBody>
          <a:bodyPr lIns="91425" tIns="91425" rIns="91425" bIns="91425" anchor="t" anchorCtr="0">
            <a:noAutofit/>
          </a:bodyPr>
          <a:lstStyle/>
          <a:p>
            <a:pPr lvl="0" rtl="0">
              <a:spcBef>
                <a:spcPts val="0"/>
              </a:spcBef>
              <a:buNone/>
            </a:pPr>
            <a:r>
              <a:rPr lang="en" b="1">
                <a:latin typeface="Coming Soon"/>
                <a:ea typeface="Coming Soon"/>
                <a:cs typeface="Coming Soon"/>
                <a:sym typeface="Coming Soon"/>
              </a:rPr>
              <a:t>H</a:t>
            </a:r>
            <a:r>
              <a:rPr lang="en" b="1">
                <a:solidFill>
                  <a:srgbClr val="FF00FF"/>
                </a:solidFill>
                <a:latin typeface="Coming Soon"/>
                <a:ea typeface="Coming Soon"/>
                <a:cs typeface="Coming Soon"/>
                <a:sym typeface="Coming Soon"/>
              </a:rPr>
              <a:t>ow is this word used in an academic setting?</a:t>
            </a:r>
          </a:p>
        </p:txBody>
      </p:sp>
      <p:sp>
        <p:nvSpPr>
          <p:cNvPr id="194" name="Shape 194"/>
          <p:cNvSpPr txBox="1"/>
          <p:nvPr/>
        </p:nvSpPr>
        <p:spPr>
          <a:xfrm>
            <a:off x="5493150" y="2550050"/>
            <a:ext cx="3528600" cy="324000"/>
          </a:xfrm>
          <a:prstGeom prst="rect">
            <a:avLst/>
          </a:prstGeom>
          <a:noFill/>
          <a:ln>
            <a:noFill/>
          </a:ln>
        </p:spPr>
        <p:txBody>
          <a:bodyPr lIns="91425" tIns="91425" rIns="91425" bIns="91425" anchor="t" anchorCtr="0">
            <a:noAutofit/>
          </a:bodyPr>
          <a:lstStyle/>
          <a:p>
            <a:pPr lvl="0" rtl="0">
              <a:spcBef>
                <a:spcPts val="0"/>
              </a:spcBef>
              <a:buNone/>
            </a:pPr>
            <a:r>
              <a:rPr lang="en">
                <a:latin typeface="Coming Soon"/>
                <a:ea typeface="Coming Soon"/>
                <a:cs typeface="Coming Soon"/>
                <a:sym typeface="Coming Soon"/>
              </a:rPr>
              <a:t> </a:t>
            </a:r>
            <a:r>
              <a:rPr lang="en" b="1">
                <a:latin typeface="Coming Soon"/>
                <a:ea typeface="Coming Soon"/>
                <a:cs typeface="Coming Soon"/>
                <a:sym typeface="Coming Soon"/>
              </a:rPr>
              <a:t>H</a:t>
            </a:r>
            <a:r>
              <a:rPr lang="en" b="1">
                <a:solidFill>
                  <a:srgbClr val="FF00FF"/>
                </a:solidFill>
                <a:latin typeface="Coming Soon"/>
                <a:ea typeface="Coming Soon"/>
                <a:cs typeface="Coming Soon"/>
                <a:sym typeface="Coming Soon"/>
              </a:rPr>
              <a:t>ow/When would you use this word outside of school?</a:t>
            </a:r>
          </a:p>
          <a:p>
            <a:pPr lvl="0" rtl="0">
              <a:spcBef>
                <a:spcPts val="0"/>
              </a:spcBef>
              <a:buNone/>
            </a:pPr>
            <a:endParaRPr>
              <a:latin typeface="Coming Soon"/>
              <a:ea typeface="Coming Soon"/>
              <a:cs typeface="Coming Soon"/>
              <a:sym typeface="Coming Soon"/>
            </a:endParaRPr>
          </a:p>
          <a:p>
            <a:pPr lvl="0" rtl="0">
              <a:spcBef>
                <a:spcPts val="0"/>
              </a:spcBef>
              <a:buNone/>
            </a:pPr>
            <a:r>
              <a:rPr lang="en"/>
              <a:t>       </a:t>
            </a:r>
          </a:p>
        </p:txBody>
      </p:sp>
      <p:sp>
        <p:nvSpPr>
          <p:cNvPr id="195" name="Shape 195"/>
          <p:cNvSpPr txBox="1"/>
          <p:nvPr/>
        </p:nvSpPr>
        <p:spPr>
          <a:xfrm>
            <a:off x="874900" y="4835750"/>
            <a:ext cx="3101099" cy="3093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0000FF"/>
                </a:solidFill>
              </a:rPr>
              <a:t>By: Ashlee Fortenbach Pd.2</a:t>
            </a:r>
          </a:p>
        </p:txBody>
      </p:sp>
      <p:pic>
        <p:nvPicPr>
          <p:cNvPr id="196" name="Shape 196"/>
          <p:cNvPicPr preferRelativeResize="0"/>
          <p:nvPr/>
        </p:nvPicPr>
        <p:blipFill>
          <a:blip r:embed="rId3">
            <a:alphaModFix/>
          </a:blip>
          <a:stretch>
            <a:fillRect/>
          </a:stretch>
        </p:blipFill>
        <p:spPr>
          <a:xfrm>
            <a:off x="6386716" y="568437"/>
            <a:ext cx="2093582" cy="1530124"/>
          </a:xfrm>
          <a:prstGeom prst="rect">
            <a:avLst/>
          </a:prstGeom>
          <a:noFill/>
          <a:ln>
            <a:noFill/>
          </a:ln>
        </p:spPr>
      </p:pic>
      <p:sp>
        <p:nvSpPr>
          <p:cNvPr id="197" name="Shape 197"/>
          <p:cNvSpPr txBox="1"/>
          <p:nvPr/>
        </p:nvSpPr>
        <p:spPr>
          <a:xfrm>
            <a:off x="5569400" y="2169650"/>
            <a:ext cx="3101099" cy="309300"/>
          </a:xfrm>
          <a:prstGeom prst="rect">
            <a:avLst/>
          </a:prstGeom>
          <a:noFill/>
          <a:ln>
            <a:noFill/>
          </a:ln>
        </p:spPr>
        <p:txBody>
          <a:bodyPr lIns="91425" tIns="91425" rIns="91425" bIns="91425" anchor="t" anchorCtr="0">
            <a:noAutofit/>
          </a:bodyPr>
          <a:lstStyle/>
          <a:p>
            <a:pPr lvl="0" rtl="0">
              <a:spcBef>
                <a:spcPts val="0"/>
              </a:spcBef>
              <a:buNone/>
            </a:pPr>
            <a:r>
              <a:rPr lang="en" sz="1000" b="1" u="sng">
                <a:solidFill>
                  <a:schemeClr val="hlink"/>
                </a:solidFill>
                <a:latin typeface="Verdana"/>
                <a:ea typeface="Verdana"/>
                <a:cs typeface="Verdana"/>
                <a:sym typeface="Verdana"/>
                <a:hlinkClick r:id="rId4"/>
              </a:rPr>
              <a:t>http://tinyurl.com/pm4p24v</a:t>
            </a:r>
          </a:p>
        </p:txBody>
      </p:sp>
      <p:sp>
        <p:nvSpPr>
          <p:cNvPr id="198" name="Shape 198"/>
          <p:cNvSpPr txBox="1"/>
          <p:nvPr/>
        </p:nvSpPr>
        <p:spPr>
          <a:xfrm>
            <a:off x="79025" y="3120050"/>
            <a:ext cx="4202700" cy="1715700"/>
          </a:xfrm>
          <a:prstGeom prst="rect">
            <a:avLst/>
          </a:prstGeom>
          <a:noFill/>
          <a:ln>
            <a:noFill/>
          </a:ln>
        </p:spPr>
        <p:txBody>
          <a:bodyPr lIns="91425" tIns="91425" rIns="91425" bIns="91425" anchor="t" anchorCtr="0">
            <a:noAutofit/>
          </a:bodyPr>
          <a:lstStyle/>
          <a:p>
            <a:pPr lvl="0" rtl="0">
              <a:spcBef>
                <a:spcPts val="0"/>
              </a:spcBef>
              <a:buNone/>
            </a:pPr>
            <a:r>
              <a:rPr lang="en">
                <a:latin typeface="Coming Soon"/>
                <a:ea typeface="Coming Soon"/>
                <a:cs typeface="Coming Soon"/>
                <a:sym typeface="Coming Soon"/>
              </a:rPr>
              <a:t>    </a:t>
            </a:r>
            <a:r>
              <a:rPr lang="en" sz="1600">
                <a:latin typeface="Coming Soon"/>
                <a:ea typeface="Coming Soon"/>
                <a:cs typeface="Coming Soon"/>
                <a:sym typeface="Coming Soon"/>
              </a:rPr>
              <a:t> </a:t>
            </a:r>
            <a:r>
              <a:rPr lang="en" sz="1600">
                <a:solidFill>
                  <a:srgbClr val="0000FF"/>
                </a:solidFill>
                <a:latin typeface="Coming Soon"/>
                <a:ea typeface="Coming Soon"/>
                <a:cs typeface="Coming Soon"/>
                <a:sym typeface="Coming Soon"/>
              </a:rPr>
              <a:t>Academically, academic can be used in school by stating or relating a sentence to education and school.  </a:t>
            </a:r>
          </a:p>
          <a:p>
            <a:pPr lvl="0" rtl="0">
              <a:spcBef>
                <a:spcPts val="0"/>
              </a:spcBef>
              <a:buNone/>
            </a:pPr>
            <a:endParaRPr sz="1600">
              <a:solidFill>
                <a:srgbClr val="0000FF"/>
              </a:solidFill>
              <a:latin typeface="Coming Soon"/>
              <a:ea typeface="Coming Soon"/>
              <a:cs typeface="Coming Soon"/>
              <a:sym typeface="Coming Soon"/>
            </a:endParaRPr>
          </a:p>
          <a:p>
            <a:pPr lvl="0" rtl="0">
              <a:spcBef>
                <a:spcPts val="0"/>
              </a:spcBef>
              <a:buNone/>
            </a:pPr>
            <a:r>
              <a:rPr lang="en" sz="1600" b="1">
                <a:latin typeface="Coming Soon"/>
                <a:ea typeface="Coming Soon"/>
                <a:cs typeface="Coming Soon"/>
                <a:sym typeface="Coming Soon"/>
              </a:rPr>
              <a:t>E</a:t>
            </a:r>
            <a:r>
              <a:rPr lang="en" sz="1600" b="1">
                <a:solidFill>
                  <a:srgbClr val="FF00FF"/>
                </a:solidFill>
                <a:latin typeface="Coming Soon"/>
                <a:ea typeface="Coming Soon"/>
                <a:cs typeface="Coming Soon"/>
                <a:sym typeface="Coming Soon"/>
              </a:rPr>
              <a:t>xample:</a:t>
            </a:r>
            <a:r>
              <a:rPr lang="en" sz="1600" b="1">
                <a:solidFill>
                  <a:srgbClr val="00FF00"/>
                </a:solidFill>
                <a:latin typeface="Coming Soon"/>
                <a:ea typeface="Coming Soon"/>
                <a:cs typeface="Coming Soon"/>
                <a:sym typeface="Coming Soon"/>
              </a:rPr>
              <a:t> </a:t>
            </a:r>
          </a:p>
          <a:p>
            <a:pPr lvl="0" rtl="0">
              <a:spcBef>
                <a:spcPts val="0"/>
              </a:spcBef>
              <a:buNone/>
            </a:pPr>
            <a:r>
              <a:rPr lang="en" sz="1600">
                <a:solidFill>
                  <a:srgbClr val="0000FF"/>
                </a:solidFill>
                <a:latin typeface="Coming Soon"/>
                <a:ea typeface="Coming Soon"/>
                <a:cs typeface="Coming Soon"/>
                <a:sym typeface="Coming Soon"/>
              </a:rPr>
              <a:t>     Mark had no academic qualifications to graduate High School. </a:t>
            </a:r>
          </a:p>
        </p:txBody>
      </p:sp>
      <p:sp>
        <p:nvSpPr>
          <p:cNvPr id="199" name="Shape 199"/>
          <p:cNvSpPr txBox="1"/>
          <p:nvPr/>
        </p:nvSpPr>
        <p:spPr>
          <a:xfrm>
            <a:off x="4509975" y="3071700"/>
            <a:ext cx="4634100" cy="1885800"/>
          </a:xfrm>
          <a:prstGeom prst="rect">
            <a:avLst/>
          </a:prstGeom>
          <a:noFill/>
          <a:ln>
            <a:noFill/>
          </a:ln>
        </p:spPr>
        <p:txBody>
          <a:bodyPr lIns="91425" tIns="91425" rIns="91425" bIns="91425" anchor="t" anchorCtr="0">
            <a:noAutofit/>
          </a:bodyPr>
          <a:lstStyle/>
          <a:p>
            <a:pPr lvl="0" rtl="0">
              <a:spcBef>
                <a:spcPts val="0"/>
              </a:spcBef>
              <a:buClr>
                <a:schemeClr val="dk1"/>
              </a:buClr>
              <a:buSzPct val="78571"/>
              <a:buFont typeface="Arial"/>
              <a:buNone/>
            </a:pPr>
            <a:r>
              <a:rPr lang="en">
                <a:solidFill>
                  <a:schemeClr val="dk1"/>
                </a:solidFill>
              </a:rPr>
              <a:t>         </a:t>
            </a:r>
            <a:r>
              <a:rPr lang="en" sz="1600">
                <a:solidFill>
                  <a:schemeClr val="dk1"/>
                </a:solidFill>
              </a:rPr>
              <a:t> </a:t>
            </a:r>
            <a:r>
              <a:rPr lang="en" sz="1600">
                <a:solidFill>
                  <a:srgbClr val="0000FF"/>
                </a:solidFill>
                <a:latin typeface="Coming Soon"/>
                <a:ea typeface="Coming Soon"/>
                <a:cs typeface="Coming Soon"/>
                <a:sym typeface="Coming Soon"/>
              </a:rPr>
              <a:t>Academic can be used out of school when explaining the academic’s of a sport, hobby, or knowledge of something.  </a:t>
            </a:r>
          </a:p>
          <a:p>
            <a:pPr lvl="0" rtl="0">
              <a:spcBef>
                <a:spcPts val="0"/>
              </a:spcBef>
              <a:buClr>
                <a:schemeClr val="dk1"/>
              </a:buClr>
              <a:buFont typeface="Arial"/>
              <a:buNone/>
            </a:pPr>
            <a:endParaRPr sz="1600">
              <a:solidFill>
                <a:srgbClr val="0000FF"/>
              </a:solidFill>
              <a:latin typeface="Coming Soon"/>
              <a:ea typeface="Coming Soon"/>
              <a:cs typeface="Coming Soon"/>
              <a:sym typeface="Coming Soon"/>
            </a:endParaRPr>
          </a:p>
          <a:p>
            <a:pPr lvl="0" rtl="0">
              <a:spcBef>
                <a:spcPts val="0"/>
              </a:spcBef>
              <a:buNone/>
            </a:pPr>
            <a:r>
              <a:rPr lang="en" sz="1600" b="1">
                <a:latin typeface="Coming Soon"/>
                <a:ea typeface="Coming Soon"/>
                <a:cs typeface="Coming Soon"/>
                <a:sym typeface="Coming Soon"/>
              </a:rPr>
              <a:t>E</a:t>
            </a:r>
            <a:r>
              <a:rPr lang="en" sz="1600" b="1">
                <a:solidFill>
                  <a:srgbClr val="FF00FF"/>
                </a:solidFill>
                <a:latin typeface="Coming Soon"/>
                <a:ea typeface="Coming Soon"/>
                <a:cs typeface="Coming Soon"/>
                <a:sym typeface="Coming Soon"/>
              </a:rPr>
              <a:t>xample: </a:t>
            </a:r>
          </a:p>
          <a:p>
            <a:pPr lvl="0" rtl="0">
              <a:spcBef>
                <a:spcPts val="0"/>
              </a:spcBef>
              <a:buClr>
                <a:schemeClr val="dk1"/>
              </a:buClr>
              <a:buSzPct val="68750"/>
              <a:buFont typeface="Arial"/>
              <a:buNone/>
            </a:pPr>
            <a:r>
              <a:rPr lang="en" sz="1600">
                <a:solidFill>
                  <a:srgbClr val="0000FF"/>
                </a:solidFill>
                <a:latin typeface="Coming Soon"/>
                <a:ea typeface="Coming Soon"/>
                <a:cs typeface="Coming Soon"/>
                <a:sym typeface="Coming Soon"/>
              </a:rPr>
              <a:t>           Mark showed Sally how much academic work he has put into his artwork for Art Club.</a:t>
            </a:r>
          </a:p>
          <a:p>
            <a:pPr lvl="0" rtl="0">
              <a:spcBef>
                <a:spcPts val="0"/>
              </a:spcBef>
              <a:buNone/>
            </a:pPr>
            <a:endParaRPr sz="1600">
              <a:latin typeface="Coming Soon"/>
              <a:ea typeface="Coming Soon"/>
              <a:cs typeface="Coming Soon"/>
              <a:sym typeface="Coming Soon"/>
            </a:endParaRPr>
          </a:p>
        </p:txBody>
      </p:sp>
      <p:sp>
        <p:nvSpPr>
          <p:cNvPr id="200" name="Shape 200"/>
          <p:cNvSpPr/>
          <p:nvPr/>
        </p:nvSpPr>
        <p:spPr>
          <a:xfrm>
            <a:off x="11450" y="2463412"/>
            <a:ext cx="3370900" cy="183950"/>
          </a:xfrm>
          <a:custGeom>
            <a:avLst/>
            <a:gdLst/>
            <a:ahLst/>
            <a:cxnLst/>
            <a:rect l="0" t="0" r="0" b="0"/>
            <a:pathLst>
              <a:path w="134836" h="7358" extrusionOk="0">
                <a:moveTo>
                  <a:pt x="0" y="4894"/>
                </a:moveTo>
                <a:cubicBezTo>
                  <a:pt x="1859" y="4165"/>
                  <a:pt x="6954" y="363"/>
                  <a:pt x="11158" y="525"/>
                </a:cubicBezTo>
                <a:cubicBezTo>
                  <a:pt x="15362" y="686"/>
                  <a:pt x="20374" y="5700"/>
                  <a:pt x="25224" y="5862"/>
                </a:cubicBezTo>
                <a:cubicBezTo>
                  <a:pt x="30073" y="6024"/>
                  <a:pt x="35650" y="1254"/>
                  <a:pt x="40257" y="1497"/>
                </a:cubicBezTo>
                <a:cubicBezTo>
                  <a:pt x="44864" y="1739"/>
                  <a:pt x="48662" y="7318"/>
                  <a:pt x="52866" y="7318"/>
                </a:cubicBezTo>
                <a:cubicBezTo>
                  <a:pt x="57070" y="7318"/>
                  <a:pt x="61196" y="1578"/>
                  <a:pt x="65481" y="1497"/>
                </a:cubicBezTo>
                <a:cubicBezTo>
                  <a:pt x="69765" y="1415"/>
                  <a:pt x="74209" y="6909"/>
                  <a:pt x="78574" y="6829"/>
                </a:cubicBezTo>
                <a:cubicBezTo>
                  <a:pt x="82938" y="6748"/>
                  <a:pt x="87221" y="932"/>
                  <a:pt x="91667" y="1014"/>
                </a:cubicBezTo>
                <a:cubicBezTo>
                  <a:pt x="96112" y="1095"/>
                  <a:pt x="100964" y="7480"/>
                  <a:pt x="105249" y="7318"/>
                </a:cubicBezTo>
                <a:cubicBezTo>
                  <a:pt x="109533" y="7155"/>
                  <a:pt x="113493" y="203"/>
                  <a:pt x="117374" y="41"/>
                </a:cubicBezTo>
                <a:cubicBezTo>
                  <a:pt x="121254" y="-121"/>
                  <a:pt x="125621" y="5860"/>
                  <a:pt x="128532" y="6346"/>
                </a:cubicBezTo>
                <a:cubicBezTo>
                  <a:pt x="131442" y="6831"/>
                  <a:pt x="133785" y="3519"/>
                  <a:pt x="134836" y="2954"/>
                </a:cubicBezTo>
              </a:path>
            </a:pathLst>
          </a:custGeom>
          <a:noFill/>
          <a:ln w="19050" cap="flat" cmpd="sng">
            <a:solidFill>
              <a:srgbClr val="00FFFF"/>
            </a:solidFill>
            <a:prstDash val="solid"/>
            <a:round/>
            <a:headEnd type="none" w="lg" len="lg"/>
            <a:tailEnd type="none" w="lg" len="lg"/>
          </a:ln>
        </p:spPr>
      </p:sp>
      <p:sp>
        <p:nvSpPr>
          <p:cNvPr id="201" name="Shape 201"/>
          <p:cNvSpPr/>
          <p:nvPr/>
        </p:nvSpPr>
        <p:spPr>
          <a:xfrm>
            <a:off x="5431937" y="2463425"/>
            <a:ext cx="3651021" cy="183950"/>
          </a:xfrm>
          <a:custGeom>
            <a:avLst/>
            <a:gdLst/>
            <a:ahLst/>
            <a:cxnLst/>
            <a:rect l="0" t="0" r="0" b="0"/>
            <a:pathLst>
              <a:path w="134836" h="7358" extrusionOk="0">
                <a:moveTo>
                  <a:pt x="0" y="4894"/>
                </a:moveTo>
                <a:cubicBezTo>
                  <a:pt x="1859" y="4165"/>
                  <a:pt x="6954" y="363"/>
                  <a:pt x="11158" y="525"/>
                </a:cubicBezTo>
                <a:cubicBezTo>
                  <a:pt x="15362" y="686"/>
                  <a:pt x="20374" y="5700"/>
                  <a:pt x="25224" y="5862"/>
                </a:cubicBezTo>
                <a:cubicBezTo>
                  <a:pt x="30073" y="6024"/>
                  <a:pt x="35650" y="1254"/>
                  <a:pt x="40257" y="1497"/>
                </a:cubicBezTo>
                <a:cubicBezTo>
                  <a:pt x="44864" y="1739"/>
                  <a:pt x="48662" y="7318"/>
                  <a:pt x="52866" y="7318"/>
                </a:cubicBezTo>
                <a:cubicBezTo>
                  <a:pt x="57070" y="7318"/>
                  <a:pt x="61196" y="1578"/>
                  <a:pt x="65481" y="1497"/>
                </a:cubicBezTo>
                <a:cubicBezTo>
                  <a:pt x="69765" y="1415"/>
                  <a:pt x="74209" y="6909"/>
                  <a:pt x="78574" y="6829"/>
                </a:cubicBezTo>
                <a:cubicBezTo>
                  <a:pt x="82938" y="6748"/>
                  <a:pt x="87221" y="932"/>
                  <a:pt x="91667" y="1014"/>
                </a:cubicBezTo>
                <a:cubicBezTo>
                  <a:pt x="96112" y="1095"/>
                  <a:pt x="100964" y="7480"/>
                  <a:pt x="105249" y="7318"/>
                </a:cubicBezTo>
                <a:cubicBezTo>
                  <a:pt x="109533" y="7155"/>
                  <a:pt x="113493" y="203"/>
                  <a:pt x="117374" y="41"/>
                </a:cubicBezTo>
                <a:cubicBezTo>
                  <a:pt x="121254" y="-121"/>
                  <a:pt x="125621" y="5860"/>
                  <a:pt x="128532" y="6346"/>
                </a:cubicBezTo>
                <a:cubicBezTo>
                  <a:pt x="131442" y="6831"/>
                  <a:pt x="133785" y="3519"/>
                  <a:pt x="134836" y="2954"/>
                </a:cubicBezTo>
              </a:path>
            </a:pathLst>
          </a:custGeom>
          <a:noFill/>
          <a:ln w="19050" cap="flat" cmpd="sng">
            <a:solidFill>
              <a:srgbClr val="00FFFF"/>
            </a:solidFill>
            <a:prstDash val="solid"/>
            <a:round/>
            <a:headEnd type="none" w="lg" len="lg"/>
            <a:tailEnd type="none" w="lg" len="lg"/>
          </a:ln>
        </p:spPr>
      </p:sp>
      <p:sp>
        <p:nvSpPr>
          <p:cNvPr id="202" name="Shape 202"/>
          <p:cNvSpPr/>
          <p:nvPr/>
        </p:nvSpPr>
        <p:spPr>
          <a:xfrm rot="-5278228">
            <a:off x="3175298" y="984150"/>
            <a:ext cx="2170198" cy="183954"/>
          </a:xfrm>
          <a:custGeom>
            <a:avLst/>
            <a:gdLst/>
            <a:ahLst/>
            <a:cxnLst/>
            <a:rect l="0" t="0" r="0" b="0"/>
            <a:pathLst>
              <a:path w="134836" h="7358" extrusionOk="0">
                <a:moveTo>
                  <a:pt x="0" y="4894"/>
                </a:moveTo>
                <a:cubicBezTo>
                  <a:pt x="1859" y="4165"/>
                  <a:pt x="6954" y="363"/>
                  <a:pt x="11158" y="525"/>
                </a:cubicBezTo>
                <a:cubicBezTo>
                  <a:pt x="15362" y="686"/>
                  <a:pt x="20374" y="5700"/>
                  <a:pt x="25224" y="5862"/>
                </a:cubicBezTo>
                <a:cubicBezTo>
                  <a:pt x="30073" y="6024"/>
                  <a:pt x="35650" y="1254"/>
                  <a:pt x="40257" y="1497"/>
                </a:cubicBezTo>
                <a:cubicBezTo>
                  <a:pt x="44864" y="1739"/>
                  <a:pt x="48662" y="7318"/>
                  <a:pt x="52866" y="7318"/>
                </a:cubicBezTo>
                <a:cubicBezTo>
                  <a:pt x="57070" y="7318"/>
                  <a:pt x="61196" y="1578"/>
                  <a:pt x="65481" y="1497"/>
                </a:cubicBezTo>
                <a:cubicBezTo>
                  <a:pt x="69765" y="1415"/>
                  <a:pt x="74209" y="6909"/>
                  <a:pt x="78574" y="6829"/>
                </a:cubicBezTo>
                <a:cubicBezTo>
                  <a:pt x="82938" y="6748"/>
                  <a:pt x="87221" y="932"/>
                  <a:pt x="91667" y="1014"/>
                </a:cubicBezTo>
                <a:cubicBezTo>
                  <a:pt x="96112" y="1095"/>
                  <a:pt x="100964" y="7480"/>
                  <a:pt x="105249" y="7318"/>
                </a:cubicBezTo>
                <a:cubicBezTo>
                  <a:pt x="109533" y="7155"/>
                  <a:pt x="113493" y="203"/>
                  <a:pt x="117374" y="41"/>
                </a:cubicBezTo>
                <a:cubicBezTo>
                  <a:pt x="121254" y="-121"/>
                  <a:pt x="125621" y="5860"/>
                  <a:pt x="128532" y="6346"/>
                </a:cubicBezTo>
                <a:cubicBezTo>
                  <a:pt x="131442" y="6831"/>
                  <a:pt x="133785" y="3519"/>
                  <a:pt x="134836" y="2954"/>
                </a:cubicBezTo>
              </a:path>
            </a:pathLst>
          </a:custGeom>
          <a:noFill/>
          <a:ln w="19050" cap="flat" cmpd="sng">
            <a:solidFill>
              <a:srgbClr val="00FFFF"/>
            </a:solidFill>
            <a:prstDash val="solid"/>
            <a:round/>
            <a:headEnd type="none" w="lg" len="lg"/>
            <a:tailEnd type="none" w="lg" len="lg"/>
          </a:ln>
        </p:spPr>
      </p:sp>
      <p:sp>
        <p:nvSpPr>
          <p:cNvPr id="203" name="Shape 203"/>
          <p:cNvSpPr/>
          <p:nvPr/>
        </p:nvSpPr>
        <p:spPr>
          <a:xfrm rot="-5400000">
            <a:off x="3303846" y="3948074"/>
            <a:ext cx="2184006" cy="183950"/>
          </a:xfrm>
          <a:custGeom>
            <a:avLst/>
            <a:gdLst/>
            <a:ahLst/>
            <a:cxnLst/>
            <a:rect l="0" t="0" r="0" b="0"/>
            <a:pathLst>
              <a:path w="134836" h="7358" extrusionOk="0">
                <a:moveTo>
                  <a:pt x="0" y="4894"/>
                </a:moveTo>
                <a:cubicBezTo>
                  <a:pt x="1859" y="4165"/>
                  <a:pt x="6954" y="363"/>
                  <a:pt x="11158" y="525"/>
                </a:cubicBezTo>
                <a:cubicBezTo>
                  <a:pt x="15362" y="686"/>
                  <a:pt x="20374" y="5700"/>
                  <a:pt x="25224" y="5862"/>
                </a:cubicBezTo>
                <a:cubicBezTo>
                  <a:pt x="30073" y="6024"/>
                  <a:pt x="35650" y="1254"/>
                  <a:pt x="40257" y="1497"/>
                </a:cubicBezTo>
                <a:cubicBezTo>
                  <a:pt x="44864" y="1739"/>
                  <a:pt x="48662" y="7318"/>
                  <a:pt x="52866" y="7318"/>
                </a:cubicBezTo>
                <a:cubicBezTo>
                  <a:pt x="57070" y="7318"/>
                  <a:pt x="61196" y="1578"/>
                  <a:pt x="65481" y="1497"/>
                </a:cubicBezTo>
                <a:cubicBezTo>
                  <a:pt x="69765" y="1415"/>
                  <a:pt x="74209" y="6909"/>
                  <a:pt x="78574" y="6829"/>
                </a:cubicBezTo>
                <a:cubicBezTo>
                  <a:pt x="82938" y="6748"/>
                  <a:pt x="87221" y="932"/>
                  <a:pt x="91667" y="1014"/>
                </a:cubicBezTo>
                <a:cubicBezTo>
                  <a:pt x="96112" y="1095"/>
                  <a:pt x="100964" y="7480"/>
                  <a:pt x="105249" y="7318"/>
                </a:cubicBezTo>
                <a:cubicBezTo>
                  <a:pt x="109533" y="7155"/>
                  <a:pt x="113493" y="203"/>
                  <a:pt x="117374" y="41"/>
                </a:cubicBezTo>
                <a:cubicBezTo>
                  <a:pt x="121254" y="-121"/>
                  <a:pt x="125621" y="5860"/>
                  <a:pt x="128532" y="6346"/>
                </a:cubicBezTo>
                <a:cubicBezTo>
                  <a:pt x="131442" y="6831"/>
                  <a:pt x="133785" y="3519"/>
                  <a:pt x="134836" y="2954"/>
                </a:cubicBezTo>
              </a:path>
            </a:pathLst>
          </a:custGeom>
          <a:noFill/>
          <a:ln w="19050" cap="flat" cmpd="sng">
            <a:solidFill>
              <a:srgbClr val="00FFFF"/>
            </a:solidFill>
            <a:prstDash val="solid"/>
            <a:round/>
            <a:headEnd type="none" w="lg" len="lg"/>
            <a:tailEnd type="none" w="lg" len="lg"/>
          </a:ln>
        </p:spPr>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3088</Words>
  <Application>Microsoft Office PowerPoint</Application>
  <PresentationFormat>On-screen Show (16:9)</PresentationFormat>
  <Paragraphs>534</Paragraphs>
  <Slides>25</Slides>
  <Notes>25</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simple-light</vt:lpstr>
      <vt:lpstr>simple-light</vt:lpstr>
      <vt:lpstr>simple-light</vt:lpstr>
      <vt:lpstr>Unit 1 Academic Vocabulary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Academic Vocabulary</dc:title>
  <dc:creator>Denlinger</dc:creator>
  <cp:lastModifiedBy>Denlinger</cp:lastModifiedBy>
  <cp:revision>1</cp:revision>
  <dcterms:modified xsi:type="dcterms:W3CDTF">2015-08-28T01:09:18Z</dcterms:modified>
</cp:coreProperties>
</file>